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4" r:id="rId5"/>
  </p:sldMasterIdLst>
  <p:notesMasterIdLst>
    <p:notesMasterId r:id="rId31"/>
  </p:notesMasterIdLst>
  <p:handoutMasterIdLst>
    <p:handoutMasterId r:id="rId32"/>
  </p:handoutMasterIdLst>
  <p:sldIdLst>
    <p:sldId id="316" r:id="rId6"/>
    <p:sldId id="315" r:id="rId7"/>
    <p:sldId id="280" r:id="rId8"/>
    <p:sldId id="317" r:id="rId9"/>
    <p:sldId id="310" r:id="rId10"/>
    <p:sldId id="311" r:id="rId11"/>
    <p:sldId id="312" r:id="rId12"/>
    <p:sldId id="313" r:id="rId13"/>
    <p:sldId id="318" r:id="rId14"/>
    <p:sldId id="314" r:id="rId15"/>
    <p:sldId id="298" r:id="rId16"/>
    <p:sldId id="299" r:id="rId17"/>
    <p:sldId id="303" r:id="rId18"/>
    <p:sldId id="306" r:id="rId19"/>
    <p:sldId id="307" r:id="rId20"/>
    <p:sldId id="301" r:id="rId21"/>
    <p:sldId id="304" r:id="rId22"/>
    <p:sldId id="305" r:id="rId23"/>
    <p:sldId id="308" r:id="rId24"/>
    <p:sldId id="309" r:id="rId25"/>
    <p:sldId id="265" r:id="rId26"/>
    <p:sldId id="267" r:id="rId27"/>
    <p:sldId id="268" r:id="rId28"/>
    <p:sldId id="269"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rownlow" initials="JB" lastIdx="1" clrIdx="0">
    <p:extLst>
      <p:ext uri="{19B8F6BF-5375-455C-9EA6-DF929625EA0E}">
        <p15:presenceInfo xmlns:p15="http://schemas.microsoft.com/office/powerpoint/2012/main" userId="James Brownlow" providerId="None"/>
      </p:ext>
    </p:extLst>
  </p:cmAuthor>
  <p:cmAuthor id="2" name="Poulson, Robert" initials="PR" lastIdx="4" clrIdx="1">
    <p:extLst>
      <p:ext uri="{19B8F6BF-5375-455C-9EA6-DF929625EA0E}">
        <p15:presenceInfo xmlns:p15="http://schemas.microsoft.com/office/powerpoint/2012/main" userId="S::robertpoulson@byui.edu::0ab083d7-cd37-4f8b-9c7f-fe69668c20d8" providerId="AD"/>
      </p:ext>
    </p:extLst>
  </p:cmAuthor>
  <p:cmAuthor id="3" name="Vijay, Yukti CIV (USA)" initials="V(" lastIdx="25" clrIdx="2">
    <p:extLst>
      <p:ext uri="{19B8F6BF-5375-455C-9EA6-DF929625EA0E}">
        <p15:presenceInfo xmlns:p15="http://schemas.microsoft.com/office/powerpoint/2012/main" userId="S::yukti.vijay.civ@cvr.mil::d808dd9b-b693-40a0-bde6-cbf90a7fef91" providerId="AD"/>
      </p:ext>
    </p:extLst>
  </p:cmAuthor>
  <p:cmAuthor id="4" name="YUKTI VIJAY" initials="YV" lastIdx="4" clrIdx="3">
    <p:extLst>
      <p:ext uri="{19B8F6BF-5375-455C-9EA6-DF929625EA0E}">
        <p15:presenceInfo xmlns:p15="http://schemas.microsoft.com/office/powerpoint/2012/main" userId="YUKTI VIJ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61781"/>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5607A-2FAF-4D9B-9F19-B3E7E0EC8F88}" v="48" dt="2021-03-12T16:26:35.827"/>
    <p1510:client id="{1E2C0772-F09F-4F1E-AF29-F15402CCE4E5}" v="156" dt="2021-03-19T18:10:21.457"/>
    <p1510:client id="{213E9F9F-5D05-4DC3-8703-5B1BEBABF941}" v="68" dt="2021-03-17T15:16:48.730"/>
    <p1510:client id="{298FC573-49D3-46D2-BC96-88465A42A52F}" v="23" dt="2021-04-06T14:23:27.962"/>
    <p1510:client id="{2D03DE3D-C700-4B8A-AB44-FFCF0DDC4F48}" v="1001" dt="2021-03-19T18:03:35.210"/>
    <p1510:client id="{2EB945F4-8C75-42F1-B403-4495789B0BF3}" v="132" dt="2021-03-23T21:38:10.683"/>
    <p1510:client id="{327771C8-8E06-42E5-849D-E547F78976A7}" v="2" dt="2021-03-12T16:09:18.288"/>
    <p1510:client id="{3557AD8B-B507-480F-B4CD-DE7AC61417AD}" v="41" dt="2021-04-08T17:55:26.535"/>
    <p1510:client id="{37231C28-C0E9-411A-91E9-AA9F3FA57160}" v="2" dt="2021-03-12T16:14:30.861"/>
    <p1510:client id="{3C09E8DC-ACEC-45B8-9C0D-8F00F94B4775}" v="5" dt="2021-03-19T17:08:06.688"/>
    <p1510:client id="{42EA09B4-6451-41AA-A31E-FA957F550381}" v="97" dt="2021-04-09T18:16:09.335"/>
    <p1510:client id="{46A3E0A8-9243-42D7-915C-EE84A84F4BB0}" v="35" dt="2021-04-06T13:45:44.198"/>
    <p1510:client id="{489DA54B-F420-47DB-8231-BB349C26F3E5}" v="6" dt="2021-04-08T17:36:45.574"/>
    <p1510:client id="{68E16240-DF32-4E1A-A9E1-6AD05AF02D9B}" v="107" dt="2021-03-17T15:08:55.338"/>
    <p1510:client id="{6F82CDBC-A996-469E-B128-151657463727}" v="124" dt="2021-04-08T16:51:12.188"/>
    <p1510:client id="{6FC12249-7FEF-4B08-89AD-0C56B3E987EC}" v="26" dt="2021-03-12T15:53:54.210"/>
    <p1510:client id="{86DCFB39-1CC8-4FA1-B81A-729410D0541E}" v="3" dt="2021-03-12T16:05:40.759"/>
    <p1510:client id="{879DCEF5-71A1-4D55-9A65-C1BAFB51A06D}" v="36" dt="2021-03-29T16:31:56.447"/>
    <p1510:client id="{90676102-0382-4B21-A5D3-03447CEEF732}" v="6" dt="2021-03-30T18:46:34.419"/>
    <p1510:client id="{99D698FA-CA87-4913-BD7E-016AF1CB72CC}" v="2" dt="2021-03-15T14:36:46.785"/>
    <p1510:client id="{A1E896D2-1C57-4C43-81FE-61E0E858D230}" v="31" dt="2021-03-29T15:54:54.488"/>
    <p1510:client id="{B576ACEA-AC1D-49BD-AF50-2BC116823285}" v="134" dt="2021-03-30T16:55:36.192"/>
    <p1510:client id="{C15B121B-299A-4C77-9B40-658C58EA59ED}" v="74" dt="2021-03-12T16:23:49.788"/>
    <p1510:client id="{C68A961A-33F1-4922-8647-1A5B48D25806}" v="5" dt="2021-03-12T16:11:21.252"/>
    <p1510:client id="{C8825269-B597-424A-A62D-FE7D8A69F1CB}" v="87" dt="2021-04-09T18:15:09.455"/>
    <p1510:client id="{D3FF6315-9756-47DD-A4B6-F1347FF05C13}" v="796" dt="2021-03-29T15:28:57.267"/>
    <p1510:client id="{D5538EA4-1AC3-4AA5-B57D-377753E6AE56}" v="5" dt="2021-04-06T14:29:41.691"/>
    <p1510:client id="{D6C4D9DA-07DD-4D62-AF93-4A2C2EE07851}" v="3" dt="2021-03-15T14:46:48.065"/>
    <p1510:client id="{F3C1A567-AF67-4045-B49E-CDD2DCFA447D}" v="1" dt="2021-04-08T06:16:19.814"/>
    <p1510:client id="{F7D7049C-BBC3-49DD-BC85-662905A34E58}" v="22" dt="2021-03-15T14:42:47.508"/>
    <p1510:client id="{F82B3A05-9026-4E36-9ABC-1057AEFA84F7}" v="45" dt="2021-04-06T16:33:20.892"/>
    <p1510:client id="{F9679B9B-9E53-4E89-8AB7-CD9904FE093F}" v="49" dt="2021-03-19T17:47:50.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61"/>
    <p:restoredTop sz="94650"/>
  </p:normalViewPr>
  <p:slideViewPr>
    <p:cSldViewPr snapToGrid="0">
      <p:cViewPr varScale="1">
        <p:scale>
          <a:sx n="110" d="100"/>
          <a:sy n="110" d="100"/>
        </p:scale>
        <p:origin x="19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Treatment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2A3-4BF8-8618-0DBB662A79D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2A3-4BF8-8618-0DBB662A79D0}"/>
              </c:ext>
            </c:extLst>
          </c:dPt>
          <c:val>
            <c:numRef>
              <c:f>Sheet1!$C$1:$C$2</c:f>
              <c:numCache>
                <c:formatCode>General</c:formatCode>
                <c:ptCount val="2"/>
                <c:pt idx="0">
                  <c:v>63</c:v>
                </c:pt>
                <c:pt idx="1">
                  <c:v>17</c:v>
                </c:pt>
              </c:numCache>
            </c:numRef>
          </c:val>
          <c:extLst>
            <c:ext xmlns:c16="http://schemas.microsoft.com/office/drawing/2014/chart" uri="{C3380CC4-5D6E-409C-BE32-E72D297353CC}">
              <c16:uniqueId val="{00000004-42A3-4BF8-8618-0DBB662A79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Treatment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w="19050">
              <a:solidFill>
                <a:schemeClr val="lt1"/>
              </a:solidFill>
            </a:ln>
            <a:effectLst/>
          </c:spPr>
          <c:invertIfNegative val="0"/>
          <c:val>
            <c:numRef>
              <c:f>Sheet1!$C$1:$C$2</c:f>
              <c:numCache>
                <c:formatCode>General</c:formatCode>
                <c:ptCount val="2"/>
                <c:pt idx="0">
                  <c:v>63</c:v>
                </c:pt>
                <c:pt idx="1">
                  <c:v>17</c:v>
                </c:pt>
              </c:numCache>
            </c:numRef>
          </c:val>
          <c:extLst>
            <c:ext xmlns:c16="http://schemas.microsoft.com/office/drawing/2014/chart" uri="{C3380CC4-5D6E-409C-BE32-E72D297353CC}">
              <c16:uniqueId val="{00000000-D2D4-463E-B757-F654B9DEE98A}"/>
            </c:ext>
          </c:extLst>
        </c:ser>
        <c:dLbls>
          <c:showLegendKey val="0"/>
          <c:showVal val="0"/>
          <c:showCatName val="0"/>
          <c:showSerName val="0"/>
          <c:showPercent val="0"/>
          <c:showBubbleSize val="0"/>
        </c:dLbls>
        <c:gapWidth val="150"/>
        <c:axId val="572977680"/>
        <c:axId val="572981288"/>
      </c:barChart>
      <c:catAx>
        <c:axId val="572977680"/>
        <c:scaling>
          <c:orientation val="minMax"/>
        </c:scaling>
        <c:delete val="1"/>
        <c:axPos val="b"/>
        <c:majorTickMark val="out"/>
        <c:minorTickMark val="none"/>
        <c:tickLblPos val="nextTo"/>
        <c:crossAx val="572981288"/>
        <c:crosses val="autoZero"/>
        <c:auto val="1"/>
        <c:lblAlgn val="ctr"/>
        <c:lblOffset val="100"/>
        <c:noMultiLvlLbl val="0"/>
      </c:catAx>
      <c:valAx>
        <c:axId val="572981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2977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88591E-098A-48B8-A75F-05EAE084CE22}" type="datetimeFigureOut">
              <a:rPr lang="en-US" smtClean="0"/>
              <a:t>7/28/21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EE8EDC-DAF9-43D0-AF18-ED3FF8BA136B}" type="slidenum">
              <a:rPr lang="en-US" smtClean="0"/>
              <a:t>‹#›</a:t>
            </a:fld>
            <a:endParaRPr lang="en-US"/>
          </a:p>
        </p:txBody>
      </p:sp>
    </p:spTree>
    <p:extLst>
      <p:ext uri="{BB962C8B-B14F-4D97-AF65-F5344CB8AC3E}">
        <p14:creationId xmlns:p14="http://schemas.microsoft.com/office/powerpoint/2010/main" val="3184459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667AE-3401-804B-99CA-19A83C9D8306}"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B773F-FF7F-654E-BCBB-295E8C10EF17}" type="slidenum">
              <a:rPr lang="en-US" smtClean="0"/>
              <a:t>‹#›</a:t>
            </a:fld>
            <a:endParaRPr lang="en-US"/>
          </a:p>
        </p:txBody>
      </p:sp>
    </p:spTree>
    <p:extLst>
      <p:ext uri="{BB962C8B-B14F-4D97-AF65-F5344CB8AC3E}">
        <p14:creationId xmlns:p14="http://schemas.microsoft.com/office/powerpoint/2010/main" val="3794946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3B773F-FF7F-654E-BCBB-295E8C10EF17}" type="slidenum">
              <a:rPr lang="en-US" smtClean="0"/>
              <a:t>1</a:t>
            </a:fld>
            <a:endParaRPr lang="en-US"/>
          </a:p>
        </p:txBody>
      </p:sp>
    </p:spTree>
    <p:extLst>
      <p:ext uri="{BB962C8B-B14F-4D97-AF65-F5344CB8AC3E}">
        <p14:creationId xmlns:p14="http://schemas.microsoft.com/office/powerpoint/2010/main" val="347791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3B773F-FF7F-654E-BCBB-295E8C10EF17}" type="slidenum">
              <a:rPr lang="en-US" smtClean="0"/>
              <a:t>2</a:t>
            </a:fld>
            <a:endParaRPr lang="en-US"/>
          </a:p>
        </p:txBody>
      </p:sp>
    </p:spTree>
    <p:extLst>
      <p:ext uri="{BB962C8B-B14F-4D97-AF65-F5344CB8AC3E}">
        <p14:creationId xmlns:p14="http://schemas.microsoft.com/office/powerpoint/2010/main" val="15604371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p:cNvSpPr/>
          <p:nvPr userDrawn="1"/>
        </p:nvSpPr>
        <p:spPr>
          <a:xfrm>
            <a:off x="0" y="989814"/>
            <a:ext cx="12192000" cy="45719"/>
          </a:xfrm>
          <a:prstGeom prst="rect">
            <a:avLst/>
          </a:prstGeom>
          <a:gradFill flip="none" rotWithShape="1">
            <a:gsLst>
              <a:gs pos="0">
                <a:srgbClr val="161781">
                  <a:lumMod val="86000"/>
                  <a:lumOff val="14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rotWithShape="1">
          <a:blip r:embed="rId2">
            <a:clrChange>
              <a:clrFrom>
                <a:srgbClr val="D7D8DA"/>
              </a:clrFrom>
              <a:clrTo>
                <a:srgbClr val="D7D8DA">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33000"/>
                    </a14:imgEffect>
                    <a14:imgEffect>
                      <a14:brightnessContrast bright="40000"/>
                    </a14:imgEffect>
                  </a14:imgLayer>
                </a14:imgProps>
              </a:ext>
            </a:extLst>
          </a:blip>
          <a:srcRect l="3466" t="4625" r="2565" b="25364"/>
          <a:stretch/>
        </p:blipFill>
        <p:spPr>
          <a:xfrm>
            <a:off x="5261143" y="42076"/>
            <a:ext cx="1639278" cy="845812"/>
          </a:xfrm>
          <a:prstGeom prst="rect">
            <a:avLst/>
          </a:prstGeom>
          <a:gradFill>
            <a:gsLst>
              <a:gs pos="15000">
                <a:srgbClr val="161781">
                  <a:lumMod val="86000"/>
                  <a:lumOff val="14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p:spPr>
      </p:pic>
      <p:sp>
        <p:nvSpPr>
          <p:cNvPr id="15" name="Content Placeholder 14"/>
          <p:cNvSpPr>
            <a:spLocks noGrp="1"/>
          </p:cNvSpPr>
          <p:nvPr>
            <p:ph sz="quarter" idx="10"/>
          </p:nvPr>
        </p:nvSpPr>
        <p:spPr>
          <a:xfrm>
            <a:off x="238125" y="1503920"/>
            <a:ext cx="11715750" cy="4738687"/>
          </a:xfrm>
        </p:spPr>
        <p:txBody>
          <a:bodyPr/>
          <a:lstStyle>
            <a:lvl1pPr marL="0" indent="0">
              <a:buNone/>
              <a:defRPr/>
            </a:lvl1pPr>
          </a:lstStyle>
          <a:p>
            <a:pPr lvl="0"/>
            <a:endParaRPr lang="en-US"/>
          </a:p>
        </p:txBody>
      </p:sp>
      <p:pic>
        <p:nvPicPr>
          <p:cNvPr id="2" name="Picture 1"/>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207546" y="56854"/>
            <a:ext cx="829097" cy="831034"/>
          </a:xfrm>
          <a:prstGeom prst="rect">
            <a:avLst/>
          </a:prstGeom>
        </p:spPr>
      </p:pic>
      <p:pic>
        <p:nvPicPr>
          <p:cNvPr id="3" name="Picture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8125" y="110518"/>
            <a:ext cx="827104" cy="827104"/>
          </a:xfrm>
          <a:prstGeom prst="rect">
            <a:avLst/>
          </a:prstGeom>
        </p:spPr>
      </p:pic>
      <p:sp>
        <p:nvSpPr>
          <p:cNvPr id="5" name="Footer Placeholder 4"/>
          <p:cNvSpPr>
            <a:spLocks noGrp="1"/>
          </p:cNvSpPr>
          <p:nvPr>
            <p:ph type="ftr" sz="quarter" idx="12"/>
          </p:nvPr>
        </p:nvSpPr>
        <p:spPr>
          <a:xfrm>
            <a:off x="4757002" y="6487140"/>
            <a:ext cx="2454700" cy="370860"/>
          </a:xfrm>
        </p:spPr>
        <p:txBody>
          <a:bodyPr/>
          <a:lstStyle>
            <a:lvl1pPr>
              <a:defRPr>
                <a:solidFill>
                  <a:schemeClr val="tx1"/>
                </a:solidFill>
              </a:defRPr>
            </a:lvl1pPr>
          </a:lstStyle>
          <a:p>
            <a:r>
              <a:rPr lang="en-US"/>
              <a:t>An Edwards AFB Practitioner's Guide</a:t>
            </a:r>
          </a:p>
        </p:txBody>
      </p:sp>
      <p:sp>
        <p:nvSpPr>
          <p:cNvPr id="6" name="Slide Number Placeholder 5"/>
          <p:cNvSpPr>
            <a:spLocks noGrp="1"/>
          </p:cNvSpPr>
          <p:nvPr>
            <p:ph type="sldNum" sz="quarter" idx="13"/>
          </p:nvPr>
        </p:nvSpPr>
        <p:spPr>
          <a:xfrm>
            <a:off x="6817200" y="6487140"/>
            <a:ext cx="789004" cy="370860"/>
          </a:xfrm>
        </p:spPr>
        <p:txBody>
          <a:bodyPr/>
          <a:lstStyle>
            <a:lvl1pPr>
              <a:defRPr>
                <a:solidFill>
                  <a:schemeClr val="tx1"/>
                </a:solidFill>
              </a:defRPr>
            </a:lvl1pPr>
          </a:lstStyle>
          <a:p>
            <a:fld id="{BF166531-F02D-4329-A78E-A7A4C20DBBA0}" type="slidenum">
              <a:rPr lang="en-US" smtClean="0"/>
              <a:pPr/>
              <a:t>‹#›</a:t>
            </a:fld>
            <a:endParaRPr lang="en-US"/>
          </a:p>
        </p:txBody>
      </p:sp>
    </p:spTree>
    <p:extLst>
      <p:ext uri="{BB962C8B-B14F-4D97-AF65-F5344CB8AC3E}">
        <p14:creationId xmlns:p14="http://schemas.microsoft.com/office/powerpoint/2010/main" val="398198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p>
        </p:txBody>
      </p:sp>
      <p:sp>
        <p:nvSpPr>
          <p:cNvPr id="11" name="Footer Placeholder 10"/>
          <p:cNvSpPr>
            <a:spLocks noGrp="1"/>
          </p:cNvSpPr>
          <p:nvPr>
            <p:ph type="ftr" sz="quarter" idx="11"/>
          </p:nvPr>
        </p:nvSpPr>
        <p:spPr/>
        <p:txBody>
          <a:bodyPr/>
          <a:lstStyle/>
          <a:p>
            <a:r>
              <a:rPr lang="en-US"/>
              <a:t>An Edwards AFB Practitioner's Guide</a:t>
            </a:r>
          </a:p>
        </p:txBody>
      </p:sp>
      <p:sp>
        <p:nvSpPr>
          <p:cNvPr id="12" name="Slide Number Placeholder 11"/>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285130425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p>
            <a:r>
              <a:rPr lang="en-US"/>
              <a:t>An Edwards AFB Practitioner's Guide</a:t>
            </a:r>
          </a:p>
        </p:txBody>
      </p:sp>
      <p:sp>
        <p:nvSpPr>
          <p:cNvPr id="8" name="Slide Number Placeholder 7"/>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407675852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An Edwards AFB Practitioner's Guide</a:t>
            </a:r>
          </a:p>
        </p:txBody>
      </p:sp>
      <p:sp>
        <p:nvSpPr>
          <p:cNvPr id="7" name="Slide Number Placeholder 6"/>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193968170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r>
              <a:rPr lang="en-US"/>
              <a:t>An Edwards AFB Practitioner's Guide</a:t>
            </a:r>
          </a:p>
        </p:txBody>
      </p:sp>
      <p:sp>
        <p:nvSpPr>
          <p:cNvPr id="10" name="Slide Number Placeholder 9"/>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305976763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An Edwards AFB Practitioner's Guide</a:t>
            </a:r>
          </a:p>
        </p:txBody>
      </p:sp>
      <p:sp>
        <p:nvSpPr>
          <p:cNvPr id="10" name="Slide Number Placeholder 9"/>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314032859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An Edwards AFB Practitioner's Guide</a:t>
            </a:r>
          </a:p>
        </p:txBody>
      </p:sp>
      <p:sp>
        <p:nvSpPr>
          <p:cNvPr id="9" name="Slide Number Placeholder 8"/>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232277045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An Edwards AFB Practitioner's Guide</a:t>
            </a:r>
          </a:p>
        </p:txBody>
      </p:sp>
      <p:sp>
        <p:nvSpPr>
          <p:cNvPr id="9" name="Slide Number Placeholder 8"/>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396177219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5" descr="Screen Shot 2021-03-12 at 7.50.27 AM.png">
            <a:extLst>
              <a:ext uri="{FF2B5EF4-FFF2-40B4-BE49-F238E27FC236}">
                <a16:creationId xmlns:a16="http://schemas.microsoft.com/office/drawing/2014/main" id="{9970BF1E-5FC9-4E8D-B67E-478EE2F74127}"/>
              </a:ext>
            </a:extLst>
          </p:cNvPr>
          <p:cNvPicPr>
            <a:picLocks noChangeAspect="1"/>
          </p:cNvPicPr>
          <p:nvPr userDrawn="1"/>
        </p:nvPicPr>
        <p:blipFill rotWithShape="1">
          <a:blip r:embed="rId2"/>
          <a:srcRect l="608" r="1015" b="21788"/>
          <a:stretch/>
        </p:blipFill>
        <p:spPr>
          <a:xfrm>
            <a:off x="0" y="1"/>
            <a:ext cx="12192000" cy="1319752"/>
          </a:xfrm>
          <a:prstGeom prst="rect">
            <a:avLst/>
          </a:prstGeom>
        </p:spPr>
      </p:pic>
      <p:sp>
        <p:nvSpPr>
          <p:cNvPr id="8" name="Rectangle 7"/>
          <p:cNvSpPr/>
          <p:nvPr userDrawn="1"/>
        </p:nvSpPr>
        <p:spPr>
          <a:xfrm>
            <a:off x="0" y="1555422"/>
            <a:ext cx="12192000" cy="122549"/>
          </a:xfrm>
          <a:prstGeom prst="rect">
            <a:avLst/>
          </a:prstGeom>
          <a:gradFill flip="none" rotWithShape="1">
            <a:gsLst>
              <a:gs pos="0">
                <a:srgbClr val="161781">
                  <a:lumMod val="86000"/>
                  <a:lumOff val="14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3">
            <a:extLst>
              <a:ext uri="{FF2B5EF4-FFF2-40B4-BE49-F238E27FC236}">
                <a16:creationId xmlns:a16="http://schemas.microsoft.com/office/drawing/2014/main" id="{83FAA562-68E8-4EA5-B5B4-E7CF2320390C}"/>
              </a:ext>
            </a:extLst>
          </p:cNvPr>
          <p:cNvSpPr txBox="1">
            <a:spLocks/>
          </p:cNvSpPr>
          <p:nvPr userDrawn="1"/>
        </p:nvSpPr>
        <p:spPr>
          <a:xfrm>
            <a:off x="11268308" y="1238813"/>
            <a:ext cx="752707" cy="39256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812</a:t>
            </a:r>
            <a:r>
              <a:rPr lang="en-US" baseline="0"/>
              <a:t> TSS</a:t>
            </a:r>
            <a:endParaRPr lang="en-US"/>
          </a:p>
        </p:txBody>
      </p:sp>
      <p:sp>
        <p:nvSpPr>
          <p:cNvPr id="10" name="Date Placeholder 3">
            <a:extLst>
              <a:ext uri="{FF2B5EF4-FFF2-40B4-BE49-F238E27FC236}">
                <a16:creationId xmlns:a16="http://schemas.microsoft.com/office/drawing/2014/main" id="{83FAA562-68E8-4EA5-B5B4-E7CF2320390C}"/>
              </a:ext>
            </a:extLst>
          </p:cNvPr>
          <p:cNvSpPr txBox="1">
            <a:spLocks/>
          </p:cNvSpPr>
          <p:nvPr userDrawn="1"/>
        </p:nvSpPr>
        <p:spPr>
          <a:xfrm>
            <a:off x="181917" y="1244607"/>
            <a:ext cx="867936" cy="30583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412</a:t>
            </a:r>
            <a:r>
              <a:rPr lang="en-US" baseline="0"/>
              <a:t> TENG</a:t>
            </a:r>
            <a:endParaRPr lang="en-US"/>
          </a:p>
        </p:txBody>
      </p:sp>
      <p:sp>
        <p:nvSpPr>
          <p:cNvPr id="3" name="Content Placeholder 2"/>
          <p:cNvSpPr>
            <a:spLocks noGrp="1"/>
          </p:cNvSpPr>
          <p:nvPr>
            <p:ph sz="quarter" idx="10"/>
          </p:nvPr>
        </p:nvSpPr>
        <p:spPr>
          <a:xfrm>
            <a:off x="301625" y="1984375"/>
            <a:ext cx="11641138" cy="4662488"/>
          </a:xfrm>
        </p:spPr>
        <p:txBody>
          <a:bodyPr/>
          <a:lstStyle>
            <a:lvl1pPr marL="0" indent="0">
              <a:buNone/>
              <a:defRPr/>
            </a:lvl1pPr>
          </a:lstStyle>
          <a:p>
            <a:pPr lvl="0"/>
            <a:endParaRPr lang="en-US"/>
          </a:p>
        </p:txBody>
      </p:sp>
      <p:sp>
        <p:nvSpPr>
          <p:cNvPr id="5" name="Text Placeholder 4"/>
          <p:cNvSpPr>
            <a:spLocks noGrp="1"/>
          </p:cNvSpPr>
          <p:nvPr>
            <p:ph type="body" sz="quarter" idx="11"/>
          </p:nvPr>
        </p:nvSpPr>
        <p:spPr>
          <a:xfrm>
            <a:off x="1504950" y="133350"/>
            <a:ext cx="9301163" cy="1185863"/>
          </a:xfrm>
        </p:spPr>
        <p:txBody>
          <a:bodyPr/>
          <a:lstStyle>
            <a:lvl1pPr marL="0" indent="0">
              <a:buNone/>
              <a:defRPr/>
            </a:lvl1pPr>
          </a:lstStyle>
          <a:p>
            <a:pPr lvl="0"/>
            <a:endParaRPr lang="en-US"/>
          </a:p>
        </p:txBody>
      </p:sp>
    </p:spTree>
    <p:extLst>
      <p:ext uri="{BB962C8B-B14F-4D97-AF65-F5344CB8AC3E}">
        <p14:creationId xmlns:p14="http://schemas.microsoft.com/office/powerpoint/2010/main" val="54713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44B0-F99F-4E99-B101-6B21B97032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F45BE6-0F4C-4C0A-9786-2C7E1B0BD6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412652-1F16-4293-A922-E90621EDA6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98AD100-D7B8-4942-BA6E-1DE31DE71133}"/>
              </a:ext>
            </a:extLst>
          </p:cNvPr>
          <p:cNvSpPr>
            <a:spLocks noGrp="1"/>
          </p:cNvSpPr>
          <p:nvPr>
            <p:ph type="ftr" sz="quarter" idx="11"/>
          </p:nvPr>
        </p:nvSpPr>
        <p:spPr/>
        <p:txBody>
          <a:bodyPr/>
          <a:lstStyle/>
          <a:p>
            <a:r>
              <a:rPr lang="en-US"/>
              <a:t>An Edwards AFB Practitioner's Guide</a:t>
            </a:r>
          </a:p>
        </p:txBody>
      </p:sp>
      <p:sp>
        <p:nvSpPr>
          <p:cNvPr id="6" name="Slide Number Placeholder 5">
            <a:extLst>
              <a:ext uri="{FF2B5EF4-FFF2-40B4-BE49-F238E27FC236}">
                <a16:creationId xmlns:a16="http://schemas.microsoft.com/office/drawing/2014/main" id="{AB76FAEB-7A59-4BA2-947F-8CBD132FBF7F}"/>
              </a:ext>
            </a:extLst>
          </p:cNvPr>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655972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803511-6F9E-2241-9FE8-5D4045CB0EDE}" type="datetimeFigureOut">
              <a:rPr lang="en-US" smtClean="0"/>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D8FE1-8F77-8C4A-9A99-9ADB57111D48}" type="slidenum">
              <a:rPr lang="en-US" smtClean="0"/>
              <a:t>‹#›</a:t>
            </a:fld>
            <a:endParaRPr lang="en-US"/>
          </a:p>
        </p:txBody>
      </p:sp>
    </p:spTree>
    <p:extLst>
      <p:ext uri="{BB962C8B-B14F-4D97-AF65-F5344CB8AC3E}">
        <p14:creationId xmlns:p14="http://schemas.microsoft.com/office/powerpoint/2010/main" val="252796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8803511-6F9E-2241-9FE8-5D4045CB0EDE}" type="datetimeFigureOut">
              <a:rPr lang="en-US" smtClean="0"/>
              <a:t>7/28/21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C1D8FE1-8F77-8C4A-9A99-9ADB57111D48}" type="slidenum">
              <a:rPr lang="en-US" smtClean="0"/>
              <a:t>‹#›</a:t>
            </a:fld>
            <a:endParaRPr lang="en-US"/>
          </a:p>
        </p:txBody>
      </p:sp>
    </p:spTree>
    <p:extLst>
      <p:ext uri="{BB962C8B-B14F-4D97-AF65-F5344CB8AC3E}">
        <p14:creationId xmlns:p14="http://schemas.microsoft.com/office/powerpoint/2010/main" val="3878343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An Edwards AFB Practitioner's Guide</a:t>
            </a:r>
          </a:p>
        </p:txBody>
      </p:sp>
      <p:sp>
        <p:nvSpPr>
          <p:cNvPr id="6" name="Slide Number Placeholder 5"/>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1575927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An Edwards AFB Practitioner's Guide</a:t>
            </a:r>
          </a:p>
        </p:txBody>
      </p:sp>
      <p:sp>
        <p:nvSpPr>
          <p:cNvPr id="6" name="Slide Number Placeholder 5"/>
          <p:cNvSpPr>
            <a:spLocks noGrp="1"/>
          </p:cNvSpPr>
          <p:nvPr>
            <p:ph type="sldNum" sz="quarter" idx="12"/>
          </p:nvPr>
        </p:nvSpPr>
        <p:spPr/>
        <p:txBody>
          <a:bodyPr/>
          <a:lstStyle/>
          <a:p>
            <a:fld id="{BF166531-F02D-4329-A78E-A7A4C20DBBA0}" type="slidenum">
              <a:rPr lang="en-US" smtClean="0"/>
              <a:t>‹#›</a:t>
            </a:fld>
            <a:endParaRPr lang="en-US"/>
          </a:p>
        </p:txBody>
      </p:sp>
    </p:spTree>
    <p:extLst>
      <p:ext uri="{BB962C8B-B14F-4D97-AF65-F5344CB8AC3E}">
        <p14:creationId xmlns:p14="http://schemas.microsoft.com/office/powerpoint/2010/main" val="130252951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803511-6F9E-2241-9FE8-5D4045CB0EDE}" type="datetimeFigureOut">
              <a:rPr lang="en-US" smtClean="0"/>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D8FE1-8F77-8C4A-9A99-9ADB57111D48}" type="slidenum">
              <a:rPr lang="en-US" smtClean="0"/>
              <a:t>‹#›</a:t>
            </a:fld>
            <a:endParaRPr lang="en-US"/>
          </a:p>
        </p:txBody>
      </p:sp>
    </p:spTree>
    <p:extLst>
      <p:ext uri="{BB962C8B-B14F-4D97-AF65-F5344CB8AC3E}">
        <p14:creationId xmlns:p14="http://schemas.microsoft.com/office/powerpoint/2010/main" val="419678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8803511-6F9E-2241-9FE8-5D4045CB0EDE}" type="datetimeFigureOut">
              <a:rPr lang="en-US" smtClean="0"/>
              <a:t>7/28/21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C1D8FE1-8F77-8C4A-9A99-9ADB57111D48}" type="slidenum">
              <a:rPr lang="en-US" smtClean="0"/>
              <a:t>‹#›</a:t>
            </a:fld>
            <a:endParaRPr lang="en-US"/>
          </a:p>
        </p:txBody>
      </p:sp>
    </p:spTree>
    <p:extLst>
      <p:ext uri="{BB962C8B-B14F-4D97-AF65-F5344CB8AC3E}">
        <p14:creationId xmlns:p14="http://schemas.microsoft.com/office/powerpoint/2010/main" val="3555866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2126B3-8BCB-4EAC-8ABB-AE581D1BAE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01A94-0EC3-428A-9B4D-0B094357AF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18B70-6B63-43BD-A815-4A53813113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032B2C4-9979-48C4-8A35-2C909B3A9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 Edwards AFB Practitioner's Guide</a:t>
            </a:r>
          </a:p>
        </p:txBody>
      </p:sp>
      <p:sp>
        <p:nvSpPr>
          <p:cNvPr id="6" name="Slide Number Placeholder 5">
            <a:extLst>
              <a:ext uri="{FF2B5EF4-FFF2-40B4-BE49-F238E27FC236}">
                <a16:creationId xmlns:a16="http://schemas.microsoft.com/office/drawing/2014/main" id="{9BA20A8C-FC25-46C4-ACF6-53CC516C24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66531-F02D-4329-A78E-A7A4C20DBBA0}" type="slidenum">
              <a:rPr lang="en-US" smtClean="0"/>
              <a:t>‹#›</a:t>
            </a:fld>
            <a:endParaRPr lang="en-US"/>
          </a:p>
        </p:txBody>
      </p:sp>
    </p:spTree>
    <p:extLst>
      <p:ext uri="{BB962C8B-B14F-4D97-AF65-F5344CB8AC3E}">
        <p14:creationId xmlns:p14="http://schemas.microsoft.com/office/powerpoint/2010/main" val="261628651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49" r:id="rId3"/>
    <p:sldLayoutId id="2147483652" r:id="rId4"/>
    <p:sldLayoutId id="2147483653"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An Edwards AFB Practitioner's Guide</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F166531-F02D-4329-A78E-A7A4C20DBBA0}" type="slidenum">
              <a:rPr lang="en-US" smtClean="0"/>
              <a:t>‹#›</a:t>
            </a:fld>
            <a:endParaRPr lang="en-US"/>
          </a:p>
        </p:txBody>
      </p:sp>
    </p:spTree>
    <p:extLst>
      <p:ext uri="{BB962C8B-B14F-4D97-AF65-F5344CB8AC3E}">
        <p14:creationId xmlns:p14="http://schemas.microsoft.com/office/powerpoint/2010/main" val="79765916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ncss-wpengine.netdna-ssl.com/wp-content/themes/ncss/pdf/Procedures/PASS/Tests_for_One_Proportion.pdf" TargetMode="External"/><Relationship Id="rId2" Type="http://schemas.openxmlformats.org/officeDocument/2006/relationships/hyperlink" Target="https://towardsdatascience.com/five-confidence-intervals-for-proportions-that-you-should-know-about-7ff5484c024f" TargetMode="External"/><Relationship Id="rId1" Type="http://schemas.openxmlformats.org/officeDocument/2006/relationships/slideLayout" Target="../slideLayouts/slideLayout1.xml"/><Relationship Id="rId4" Type="http://schemas.openxmlformats.org/officeDocument/2006/relationships/hyperlink" Target="https://journals.sagepub.com/doi/pdf/10.1177/1536867X0700700305"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B057-1288-43F1-8B6B-87BB5870B541}"/>
              </a:ext>
            </a:extLst>
          </p:cNvPr>
          <p:cNvSpPr>
            <a:spLocks noGrp="1"/>
          </p:cNvSpPr>
          <p:nvPr>
            <p:ph type="ctrTitle" idx="4294967295"/>
          </p:nvPr>
        </p:nvSpPr>
        <p:spPr>
          <a:xfrm>
            <a:off x="2403328" y="149476"/>
            <a:ext cx="7366589" cy="811213"/>
          </a:xfrm>
        </p:spPr>
        <p:txBody>
          <a:bodyPr>
            <a:normAutofit/>
          </a:bodyPr>
          <a:lstStyle/>
          <a:p>
            <a:r>
              <a:rPr lang="en-US"/>
              <a:t>Statistics Flight Education Series</a:t>
            </a:r>
          </a:p>
        </p:txBody>
      </p:sp>
      <p:sp>
        <p:nvSpPr>
          <p:cNvPr id="5" name="Rectangle 4">
            <a:extLst>
              <a:ext uri="{FF2B5EF4-FFF2-40B4-BE49-F238E27FC236}">
                <a16:creationId xmlns:a16="http://schemas.microsoft.com/office/drawing/2014/main" id="{94A2C209-DB79-7148-830F-BEDF54E16DB5}"/>
              </a:ext>
            </a:extLst>
          </p:cNvPr>
          <p:cNvSpPr/>
          <p:nvPr/>
        </p:nvSpPr>
        <p:spPr>
          <a:xfrm>
            <a:off x="5710413" y="3440151"/>
            <a:ext cx="6312689" cy="3570208"/>
          </a:xfrm>
          <a:prstGeom prst="rect">
            <a:avLst/>
          </a:prstGeom>
        </p:spPr>
        <p:txBody>
          <a:bodyPr wrap="square" lIns="91440" tIns="45720" rIns="91440" bIns="45720" anchor="t">
            <a:spAutoFit/>
          </a:bodyPr>
          <a:lstStyle/>
          <a:p>
            <a:r>
              <a:rPr lang="en-US" sz="3200" dirty="0"/>
              <a:t>Presenter: Asher Hanson</a:t>
            </a:r>
          </a:p>
          <a:p>
            <a:r>
              <a:rPr lang="en-US" sz="3200" dirty="0"/>
              <a:t>                   AFCS PCIP 2021</a:t>
            </a:r>
          </a:p>
          <a:p>
            <a:r>
              <a:rPr lang="en-US" sz="3200" dirty="0"/>
              <a:t>Mentor: Andrew Zastovnik</a:t>
            </a:r>
          </a:p>
          <a:p>
            <a:r>
              <a:rPr lang="en-US" sz="3200" dirty="0"/>
              <a:t>                Primary Statistician</a:t>
            </a:r>
          </a:p>
          <a:p>
            <a:r>
              <a:rPr lang="en-US" sz="3200" dirty="0"/>
              <a:t>                (Global Power Fighters)</a:t>
            </a:r>
          </a:p>
          <a:p>
            <a:endParaRPr lang="en-US" sz="1000" dirty="0"/>
          </a:p>
          <a:p>
            <a:r>
              <a:rPr lang="en-US" sz="2400" dirty="0"/>
              <a:t>Date: 29 July 2021</a:t>
            </a:r>
          </a:p>
          <a:p>
            <a:endParaRPr lang="en-US" sz="3200" dirty="0"/>
          </a:p>
        </p:txBody>
      </p:sp>
      <p:sp>
        <p:nvSpPr>
          <p:cNvPr id="7" name="Title 1">
            <a:extLst>
              <a:ext uri="{FF2B5EF4-FFF2-40B4-BE49-F238E27FC236}">
                <a16:creationId xmlns:a16="http://schemas.microsoft.com/office/drawing/2014/main" id="{5D7BD08C-41BA-4E48-A8D3-1424C8D79AC2}"/>
              </a:ext>
            </a:extLst>
          </p:cNvPr>
          <p:cNvSpPr txBox="1">
            <a:spLocks/>
          </p:cNvSpPr>
          <p:nvPr/>
        </p:nvSpPr>
        <p:spPr>
          <a:xfrm>
            <a:off x="5710413" y="1153558"/>
            <a:ext cx="9235440" cy="19385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3600" b="1" dirty="0"/>
              <a:t>Topic: One-Sample Proportion    </a:t>
            </a:r>
          </a:p>
          <a:p>
            <a:pPr algn="l">
              <a:lnSpc>
                <a:spcPct val="120000"/>
              </a:lnSpc>
            </a:pPr>
            <a:r>
              <a:rPr lang="en-US" sz="3600" b="1" dirty="0"/>
              <a:t>           Testing using Wald and               </a:t>
            </a:r>
          </a:p>
          <a:p>
            <a:pPr algn="l">
              <a:lnSpc>
                <a:spcPct val="120000"/>
              </a:lnSpc>
            </a:pPr>
            <a:r>
              <a:rPr lang="en-US" sz="3600" b="1" dirty="0"/>
              <a:t>           Profile Likelihood Methods</a:t>
            </a:r>
          </a:p>
        </p:txBody>
      </p:sp>
      <p:grpSp>
        <p:nvGrpSpPr>
          <p:cNvPr id="4" name="Group 3">
            <a:extLst>
              <a:ext uri="{FF2B5EF4-FFF2-40B4-BE49-F238E27FC236}">
                <a16:creationId xmlns:a16="http://schemas.microsoft.com/office/drawing/2014/main" id="{A47269EA-4FB6-4C9A-8461-B2E5CCCF1891}"/>
              </a:ext>
            </a:extLst>
          </p:cNvPr>
          <p:cNvGrpSpPr/>
          <p:nvPr/>
        </p:nvGrpSpPr>
        <p:grpSpPr>
          <a:xfrm>
            <a:off x="346648" y="1459319"/>
            <a:ext cx="5127279" cy="4834952"/>
            <a:chOff x="205031" y="2460326"/>
            <a:chExt cx="4167887" cy="3970333"/>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5135" y="4006705"/>
              <a:ext cx="1177248" cy="1204142"/>
            </a:xfrm>
            <a:prstGeom prst="rect">
              <a:avLst/>
            </a:prstGeom>
          </p:spPr>
        </p:pic>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80990" y="4835011"/>
              <a:ext cx="1591928" cy="159564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31" y="2460326"/>
              <a:ext cx="581983" cy="58106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647" y="2916564"/>
              <a:ext cx="1035836" cy="1079284"/>
            </a:xfrm>
            <a:prstGeom prst="rect">
              <a:avLst/>
            </a:prstGeom>
          </p:spPr>
        </p:pic>
      </p:grpSp>
      <p:sp>
        <p:nvSpPr>
          <p:cNvPr id="3" name="Footer Placeholder 2"/>
          <p:cNvSpPr>
            <a:spLocks noGrp="1"/>
          </p:cNvSpPr>
          <p:nvPr>
            <p:ph type="ftr" sz="quarter" idx="12"/>
          </p:nvPr>
        </p:nvSpPr>
        <p:spPr>
          <a:xfrm>
            <a:off x="4870170" y="6487140"/>
            <a:ext cx="2454700" cy="370860"/>
          </a:xfrm>
        </p:spPr>
        <p:txBody>
          <a:bodyPr/>
          <a:lstStyle/>
          <a:p>
            <a:r>
              <a:rPr lang="en-US"/>
              <a:t>An Edwards AFB Practitioner's Guide</a:t>
            </a:r>
          </a:p>
        </p:txBody>
      </p:sp>
      <p:sp>
        <p:nvSpPr>
          <p:cNvPr id="6" name="Slide Number Placeholder 5"/>
          <p:cNvSpPr>
            <a:spLocks noGrp="1"/>
          </p:cNvSpPr>
          <p:nvPr>
            <p:ph type="sldNum" sz="quarter" idx="13"/>
          </p:nvPr>
        </p:nvSpPr>
        <p:spPr>
          <a:xfrm>
            <a:off x="11321300" y="6487139"/>
            <a:ext cx="789004" cy="370860"/>
          </a:xfrm>
        </p:spPr>
        <p:txBody>
          <a:bodyPr/>
          <a:lstStyle/>
          <a:p>
            <a:r>
              <a:rPr lang="en-US"/>
              <a:t>1</a:t>
            </a:r>
          </a:p>
        </p:txBody>
      </p:sp>
      <p:pic>
        <p:nvPicPr>
          <p:cNvPr id="14" name="Picture 13" descr="AFCS Logos - AFCS - Air Force Civilian Service">
            <a:extLst>
              <a:ext uri="{FF2B5EF4-FFF2-40B4-BE49-F238E27FC236}">
                <a16:creationId xmlns:a16="http://schemas.microsoft.com/office/drawing/2014/main" id="{1D69C011-818B-F54C-84BC-61F9EE9167F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58927" y="4356887"/>
            <a:ext cx="1555056" cy="231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569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677E-F44C-4D78-98B9-4C7A7FE999D5}"/>
              </a:ext>
            </a:extLst>
          </p:cNvPr>
          <p:cNvSpPr>
            <a:spLocks noGrp="1"/>
          </p:cNvSpPr>
          <p:nvPr>
            <p:ph type="title" idx="4294967295"/>
          </p:nvPr>
        </p:nvSpPr>
        <p:spPr>
          <a:xfrm>
            <a:off x="0" y="149734"/>
            <a:ext cx="12192000" cy="657422"/>
          </a:xfrm>
        </p:spPr>
        <p:txBody>
          <a:bodyPr>
            <a:normAutofit fontScale="90000"/>
          </a:bodyPr>
          <a:lstStyle/>
          <a:p>
            <a:pPr algn="ctr"/>
            <a:r>
              <a:rPr lang="en-US" dirty="0"/>
              <a:t>Confidence Interval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C12FAF-2ADB-46A3-A2C6-08FF36A5CC39}"/>
                  </a:ext>
                </a:extLst>
              </p:cNvPr>
              <p:cNvSpPr>
                <a:spLocks noGrp="1"/>
              </p:cNvSpPr>
              <p:nvPr>
                <p:ph idx="4294967295"/>
              </p:nvPr>
            </p:nvSpPr>
            <p:spPr>
              <a:xfrm>
                <a:off x="193154" y="1217912"/>
                <a:ext cx="5590031" cy="5438920"/>
              </a:xfrm>
            </p:spPr>
            <p:txBody>
              <a:bodyPr vert="horz" lIns="91440" tIns="45720" rIns="91440" bIns="45720" rtlCol="0" anchor="t">
                <a:normAutofit fontScale="92500" lnSpcReduction="10000"/>
              </a:bodyPr>
              <a:lstStyle/>
              <a:p>
                <a:pPr marL="457200" lvl="1" indent="0">
                  <a:buNone/>
                </a:pPr>
                <a:r>
                  <a:rPr lang="en-US" sz="3200" b="1" dirty="0">
                    <a:solidFill>
                      <a:schemeClr val="tx1"/>
                    </a:solidFill>
                  </a:rPr>
                  <a:t>Confidence Interval Formula:</a:t>
                </a:r>
              </a:p>
              <a:p>
                <a:pPr marL="457200" lvl="1" indent="0">
                  <a:buNone/>
                </a:pPr>
                <a:endParaRPr lang="en-US" sz="1000" dirty="0">
                  <a:solidFill>
                    <a:schemeClr val="tx1"/>
                  </a:solidFill>
                </a:endParaRPr>
              </a:p>
              <a:p>
                <a:pPr lvl="1"/>
                <a14:m>
                  <m:oMath xmlns:m="http://schemas.openxmlformats.org/officeDocument/2006/math">
                    <m:r>
                      <a:rPr lang="en-US" sz="3200" b="0" i="1" smtClean="0">
                        <a:solidFill>
                          <a:schemeClr val="tx1"/>
                        </a:solidFill>
                        <a:latin typeface="Cambria Math" panose="02040503050406030204" pitchFamily="18" charset="0"/>
                      </a:rPr>
                      <m:t>𝑙𝑐𝑙</m:t>
                    </m:r>
                  </m:oMath>
                </a14:m>
                <a:r>
                  <a:rPr lang="en-US" sz="3200" dirty="0">
                    <a:solidFill>
                      <a:schemeClr val="tx1"/>
                    </a:solidFill>
                  </a:rPr>
                  <a:t>: Lower confidence limit</a:t>
                </a:r>
              </a:p>
              <a:p>
                <a:pPr lvl="1"/>
                <a14:m>
                  <m:oMath xmlns:m="http://schemas.openxmlformats.org/officeDocument/2006/math">
                    <m:r>
                      <a:rPr lang="en-US" sz="3200" b="0" i="1" smtClean="0">
                        <a:solidFill>
                          <a:schemeClr val="tx1"/>
                        </a:solidFill>
                        <a:latin typeface="Cambria Math" panose="02040503050406030204" pitchFamily="18" charset="0"/>
                      </a:rPr>
                      <m:t>𝑢𝑐𝑙</m:t>
                    </m:r>
                  </m:oMath>
                </a14:m>
                <a:r>
                  <a:rPr lang="en-US" sz="3200" i="1" dirty="0">
                    <a:solidFill>
                      <a:schemeClr val="tx1"/>
                    </a:solidFill>
                    <a:cs typeface="Calibri" panose="020F0502020204030204"/>
                  </a:rPr>
                  <a:t>: Upper confidence limit</a:t>
                </a:r>
              </a:p>
              <a:p>
                <a:pPr lvl="1"/>
                <a:endParaRPr lang="en-US" sz="1100" i="1" dirty="0">
                  <a:cs typeface="Calibri" panose="020F0502020204030204"/>
                </a:endParaRPr>
              </a:p>
              <a:p>
                <a:pPr lvl="1"/>
                <a14:m>
                  <m:oMath xmlns:m="http://schemas.openxmlformats.org/officeDocument/2006/math">
                    <m:r>
                      <a:rPr lang="en-US" sz="3200" b="0" i="1" smtClean="0">
                        <a:latin typeface="Cambria Math" panose="02040503050406030204" pitchFamily="18" charset="0"/>
                        <a:cs typeface="Calibri" panose="020F0502020204030204"/>
                      </a:rPr>
                      <m:t>𝑙𝑐𝑙</m:t>
                    </m:r>
                    <m:r>
                      <a:rPr lang="en-US" sz="3200" b="0" i="1" smtClean="0">
                        <a:latin typeface="Cambria Math" panose="02040503050406030204" pitchFamily="18" charset="0"/>
                        <a:cs typeface="Calibri" panose="020F0502020204030204"/>
                      </a:rPr>
                      <m:t>= </m:t>
                    </m:r>
                    <m:acc>
                      <m:accPr>
                        <m:chr m:val="̂"/>
                        <m:ctrlPr>
                          <a:rPr lang="en-US" sz="3200" b="0" i="1" smtClean="0">
                            <a:latin typeface="Cambria Math" panose="02040503050406030204" pitchFamily="18" charset="0"/>
                            <a:cs typeface="Calibri" panose="020F0502020204030204"/>
                          </a:rPr>
                        </m:ctrlPr>
                      </m:accPr>
                      <m:e>
                        <m:r>
                          <a:rPr lang="en-US" sz="3200" b="0" i="1" smtClean="0">
                            <a:latin typeface="Cambria Math" panose="02040503050406030204" pitchFamily="18" charset="0"/>
                            <a:cs typeface="Calibri" panose="020F0502020204030204"/>
                          </a:rPr>
                          <m:t>𝑝</m:t>
                        </m:r>
                      </m:e>
                    </m:acc>
                    <m:r>
                      <a:rPr lang="en-US" sz="3200" b="0" i="1" smtClean="0">
                        <a:latin typeface="Cambria Math" panose="02040503050406030204" pitchFamily="18" charset="0"/>
                        <a:cs typeface="Calibri" panose="020F0502020204030204"/>
                      </a:rPr>
                      <m:t>−</m:t>
                    </m:r>
                    <m:sSup>
                      <m:sSupPr>
                        <m:ctrlPr>
                          <a:rPr lang="en-US" sz="3200" b="0" i="1" smtClean="0">
                            <a:latin typeface="Cambria Math" panose="02040503050406030204" pitchFamily="18" charset="0"/>
                            <a:cs typeface="Calibri" panose="020F0502020204030204"/>
                          </a:rPr>
                        </m:ctrlPr>
                      </m:sSupPr>
                      <m:e>
                        <m:r>
                          <a:rPr lang="en-US" sz="3200" b="0" i="1" smtClean="0">
                            <a:latin typeface="Cambria Math" panose="02040503050406030204" pitchFamily="18" charset="0"/>
                            <a:cs typeface="Calibri" panose="020F0502020204030204"/>
                          </a:rPr>
                          <m:t>𝑧</m:t>
                        </m:r>
                      </m:e>
                      <m:sup>
                        <m:r>
                          <a:rPr lang="en-US" sz="3200" b="0" i="1" smtClean="0">
                            <a:latin typeface="Cambria Math" panose="02040503050406030204" pitchFamily="18" charset="0"/>
                            <a:cs typeface="Calibri" panose="020F0502020204030204"/>
                          </a:rPr>
                          <m:t>∗</m:t>
                        </m:r>
                      </m:sup>
                    </m:sSup>
                    <m:rad>
                      <m:radPr>
                        <m:degHide m:val="on"/>
                        <m:ctrlPr>
                          <a:rPr lang="en-US" sz="3200" b="0" i="1" smtClean="0">
                            <a:latin typeface="Cambria Math" panose="02040503050406030204" pitchFamily="18" charset="0"/>
                            <a:cs typeface="Calibri" panose="020F0502020204030204"/>
                          </a:rPr>
                        </m:ctrlPr>
                      </m:radPr>
                      <m:deg/>
                      <m:e>
                        <m:f>
                          <m:fPr>
                            <m:ctrlPr>
                              <a:rPr lang="en-US" sz="3200" b="0" i="1" smtClean="0">
                                <a:latin typeface="Cambria Math" panose="02040503050406030204" pitchFamily="18" charset="0"/>
                                <a:cs typeface="Calibri" panose="020F0502020204030204"/>
                              </a:rPr>
                            </m:ctrlPr>
                          </m:fPr>
                          <m:num>
                            <m:acc>
                              <m:accPr>
                                <m:chr m:val="̂"/>
                                <m:ctrlPr>
                                  <a:rPr lang="en-US" sz="3200" i="1">
                                    <a:latin typeface="Cambria Math" panose="02040503050406030204" pitchFamily="18" charset="0"/>
                                  </a:rPr>
                                </m:ctrlPr>
                              </m:accPr>
                              <m:e>
                                <m:r>
                                  <a:rPr lang="en-US" sz="3200" i="1">
                                    <a:latin typeface="Cambria Math"/>
                                  </a:rPr>
                                  <m:t>𝑝</m:t>
                                </m:r>
                              </m:e>
                            </m:acc>
                            <m:d>
                              <m:dPr>
                                <m:ctrlPr>
                                  <a:rPr lang="en-US" sz="3200" i="1">
                                    <a:latin typeface="Cambria Math" panose="02040503050406030204" pitchFamily="18" charset="0"/>
                                  </a:rPr>
                                </m:ctrlPr>
                              </m:dPr>
                              <m:e>
                                <m:r>
                                  <a:rPr lang="en-US" sz="3200" i="1">
                                    <a:latin typeface="Cambria Math"/>
                                  </a:rPr>
                                  <m:t>1−</m:t>
                                </m:r>
                                <m:acc>
                                  <m:accPr>
                                    <m:chr m:val="̂"/>
                                    <m:ctrlPr>
                                      <a:rPr lang="en-US" sz="3200" i="1">
                                        <a:latin typeface="Cambria Math" panose="02040503050406030204" pitchFamily="18" charset="0"/>
                                      </a:rPr>
                                    </m:ctrlPr>
                                  </m:accPr>
                                  <m:e>
                                    <m:r>
                                      <a:rPr lang="en-US" sz="3200" i="1">
                                        <a:latin typeface="Cambria Math"/>
                                      </a:rPr>
                                      <m:t>𝑝</m:t>
                                    </m:r>
                                  </m:e>
                                </m:acc>
                              </m:e>
                            </m:d>
                          </m:num>
                          <m:den>
                            <m:r>
                              <a:rPr lang="en-US" sz="3200" b="0" i="1" smtClean="0">
                                <a:latin typeface="Cambria Math" panose="02040503050406030204" pitchFamily="18" charset="0"/>
                                <a:cs typeface="Calibri" panose="020F0502020204030204"/>
                              </a:rPr>
                              <m:t>𝑛</m:t>
                            </m:r>
                          </m:den>
                        </m:f>
                      </m:e>
                    </m:rad>
                  </m:oMath>
                </a14:m>
                <a:endParaRPr lang="en-US" sz="3200" i="1" dirty="0">
                  <a:cs typeface="Calibri" panose="020F0502020204030204"/>
                </a:endParaRPr>
              </a:p>
              <a:p>
                <a:pPr lvl="1"/>
                <a:endParaRPr lang="en-US" sz="1100" i="1" dirty="0">
                  <a:cs typeface="Calibri" panose="020F0502020204030204"/>
                </a:endParaRPr>
              </a:p>
              <a:p>
                <a:pPr lvl="1"/>
                <a14:m>
                  <m:oMath xmlns:m="http://schemas.openxmlformats.org/officeDocument/2006/math">
                    <m:r>
                      <a:rPr lang="en-US" sz="3200" b="0" i="1" smtClean="0">
                        <a:latin typeface="Cambria Math" panose="02040503050406030204" pitchFamily="18" charset="0"/>
                        <a:cs typeface="Calibri" panose="020F0502020204030204"/>
                      </a:rPr>
                      <m:t>𝑢</m:t>
                    </m:r>
                    <m:r>
                      <a:rPr lang="en-US" sz="3200" i="1">
                        <a:latin typeface="Cambria Math" panose="02040503050406030204" pitchFamily="18" charset="0"/>
                        <a:cs typeface="Calibri" panose="020F0502020204030204"/>
                      </a:rPr>
                      <m:t>𝑐𝑙</m:t>
                    </m:r>
                    <m:r>
                      <a:rPr lang="en-US" sz="3200" i="1">
                        <a:latin typeface="Cambria Math" panose="02040503050406030204" pitchFamily="18" charset="0"/>
                        <a:cs typeface="Calibri" panose="020F0502020204030204"/>
                      </a:rPr>
                      <m:t>= </m:t>
                    </m:r>
                    <m:acc>
                      <m:accPr>
                        <m:chr m:val="̂"/>
                        <m:ctrlPr>
                          <a:rPr lang="en-US" sz="3200" i="1">
                            <a:latin typeface="Cambria Math" panose="02040503050406030204" pitchFamily="18" charset="0"/>
                            <a:cs typeface="Calibri" panose="020F0502020204030204"/>
                          </a:rPr>
                        </m:ctrlPr>
                      </m:accPr>
                      <m:e>
                        <m:r>
                          <a:rPr lang="en-US" sz="3200" i="1">
                            <a:latin typeface="Cambria Math" panose="02040503050406030204" pitchFamily="18" charset="0"/>
                            <a:cs typeface="Calibri" panose="020F0502020204030204"/>
                          </a:rPr>
                          <m:t>𝑝</m:t>
                        </m:r>
                      </m:e>
                    </m:acc>
                    <m:r>
                      <a:rPr lang="en-US" sz="3200" b="0" i="1" smtClean="0">
                        <a:latin typeface="Cambria Math" panose="02040503050406030204" pitchFamily="18" charset="0"/>
                        <a:cs typeface="Calibri" panose="020F0502020204030204"/>
                      </a:rPr>
                      <m:t>+</m:t>
                    </m:r>
                    <m:sSup>
                      <m:sSupPr>
                        <m:ctrlPr>
                          <a:rPr lang="en-US" sz="3200" i="1">
                            <a:latin typeface="Cambria Math" panose="02040503050406030204" pitchFamily="18" charset="0"/>
                            <a:cs typeface="Calibri" panose="020F0502020204030204"/>
                          </a:rPr>
                        </m:ctrlPr>
                      </m:sSupPr>
                      <m:e>
                        <m:r>
                          <a:rPr lang="en-US" sz="3200" i="1">
                            <a:latin typeface="Cambria Math" panose="02040503050406030204" pitchFamily="18" charset="0"/>
                            <a:cs typeface="Calibri" panose="020F0502020204030204"/>
                          </a:rPr>
                          <m:t>𝑧</m:t>
                        </m:r>
                      </m:e>
                      <m:sup>
                        <m:r>
                          <a:rPr lang="en-US" sz="3200" i="1">
                            <a:latin typeface="Cambria Math" panose="02040503050406030204" pitchFamily="18" charset="0"/>
                            <a:cs typeface="Calibri" panose="020F0502020204030204"/>
                          </a:rPr>
                          <m:t>∗</m:t>
                        </m:r>
                      </m:sup>
                    </m:sSup>
                    <m:rad>
                      <m:radPr>
                        <m:degHide m:val="on"/>
                        <m:ctrlPr>
                          <a:rPr lang="en-US" sz="3200" i="1">
                            <a:latin typeface="Cambria Math" panose="02040503050406030204" pitchFamily="18" charset="0"/>
                            <a:cs typeface="Calibri" panose="020F0502020204030204"/>
                          </a:rPr>
                        </m:ctrlPr>
                      </m:radPr>
                      <m:deg/>
                      <m:e>
                        <m:f>
                          <m:fPr>
                            <m:ctrlPr>
                              <a:rPr lang="en-US" sz="3200" i="1">
                                <a:latin typeface="Cambria Math" panose="02040503050406030204" pitchFamily="18" charset="0"/>
                                <a:cs typeface="Calibri" panose="020F0502020204030204"/>
                              </a:rPr>
                            </m:ctrlPr>
                          </m:fPr>
                          <m:num>
                            <m:acc>
                              <m:accPr>
                                <m:chr m:val="̂"/>
                                <m:ctrlPr>
                                  <a:rPr lang="en-US" sz="3200" i="1">
                                    <a:latin typeface="Cambria Math" panose="02040503050406030204" pitchFamily="18" charset="0"/>
                                  </a:rPr>
                                </m:ctrlPr>
                              </m:accPr>
                              <m:e>
                                <m:r>
                                  <a:rPr lang="en-US" sz="3200" i="1">
                                    <a:latin typeface="Cambria Math"/>
                                  </a:rPr>
                                  <m:t>𝑝</m:t>
                                </m:r>
                              </m:e>
                            </m:acc>
                            <m:d>
                              <m:dPr>
                                <m:ctrlPr>
                                  <a:rPr lang="en-US" sz="3200" i="1">
                                    <a:latin typeface="Cambria Math" panose="02040503050406030204" pitchFamily="18" charset="0"/>
                                  </a:rPr>
                                </m:ctrlPr>
                              </m:dPr>
                              <m:e>
                                <m:r>
                                  <a:rPr lang="en-US" sz="3200" i="1">
                                    <a:latin typeface="Cambria Math"/>
                                  </a:rPr>
                                  <m:t>1−</m:t>
                                </m:r>
                                <m:acc>
                                  <m:accPr>
                                    <m:chr m:val="̂"/>
                                    <m:ctrlPr>
                                      <a:rPr lang="en-US" sz="3200" i="1">
                                        <a:latin typeface="Cambria Math" panose="02040503050406030204" pitchFamily="18" charset="0"/>
                                      </a:rPr>
                                    </m:ctrlPr>
                                  </m:accPr>
                                  <m:e>
                                    <m:r>
                                      <a:rPr lang="en-US" sz="3200" i="1">
                                        <a:latin typeface="Cambria Math"/>
                                      </a:rPr>
                                      <m:t>𝑝</m:t>
                                    </m:r>
                                  </m:e>
                                </m:acc>
                              </m:e>
                            </m:d>
                          </m:num>
                          <m:den>
                            <m:r>
                              <a:rPr lang="en-US" sz="3200" i="1">
                                <a:latin typeface="Cambria Math" panose="02040503050406030204" pitchFamily="18" charset="0"/>
                                <a:cs typeface="Calibri" panose="020F0502020204030204"/>
                              </a:rPr>
                              <m:t>𝑛</m:t>
                            </m:r>
                          </m:den>
                        </m:f>
                      </m:e>
                    </m:rad>
                  </m:oMath>
                </a14:m>
                <a:endParaRPr lang="en-US" sz="3200" i="1" dirty="0">
                  <a:cs typeface="Calibri" panose="020F0502020204030204"/>
                </a:endParaRPr>
              </a:p>
              <a:p>
                <a:pPr lvl="1"/>
                <a14:m>
                  <m:oMath xmlns:m="http://schemas.openxmlformats.org/officeDocument/2006/math">
                    <m:r>
                      <a:rPr lang="en-US" sz="3200" b="0" i="1" smtClean="0">
                        <a:latin typeface="Cambria Math" panose="02040503050406030204" pitchFamily="18" charset="0"/>
                        <a:cs typeface="Calibri" panose="020F0502020204030204"/>
                      </a:rPr>
                      <m:t>𝑛</m:t>
                    </m:r>
                  </m:oMath>
                </a14:m>
                <a:r>
                  <a:rPr lang="en-US" sz="3200" i="1" dirty="0">
                    <a:cs typeface="Calibri" panose="020F0502020204030204"/>
                  </a:rPr>
                  <a:t> </a:t>
                </a:r>
                <a:r>
                  <a:rPr lang="en-US" sz="3200" dirty="0">
                    <a:cs typeface="Calibri" panose="020F0502020204030204"/>
                  </a:rPr>
                  <a:t>is the sample size</a:t>
                </a:r>
              </a:p>
              <a:p>
                <a:pPr lvl="1"/>
                <a14:m>
                  <m:oMath xmlns:m="http://schemas.openxmlformats.org/officeDocument/2006/math">
                    <m:sSup>
                      <m:sSupPr>
                        <m:ctrlPr>
                          <a:rPr lang="en-US" sz="3200" i="1" smtClean="0">
                            <a:latin typeface="Cambria Math" panose="02040503050406030204" pitchFamily="18" charset="0"/>
                            <a:cs typeface="Calibri" panose="020F0502020204030204"/>
                          </a:rPr>
                        </m:ctrlPr>
                      </m:sSupPr>
                      <m:e>
                        <m:r>
                          <a:rPr lang="en-US" sz="3200" b="0" i="1" smtClean="0">
                            <a:latin typeface="Cambria Math" panose="02040503050406030204" pitchFamily="18" charset="0"/>
                            <a:cs typeface="Calibri" panose="020F0502020204030204"/>
                          </a:rPr>
                          <m:t>𝑧</m:t>
                        </m:r>
                      </m:e>
                      <m:sup>
                        <m:r>
                          <a:rPr lang="en-US" sz="3200" b="0" i="1" smtClean="0">
                            <a:latin typeface="Cambria Math" panose="02040503050406030204" pitchFamily="18" charset="0"/>
                            <a:cs typeface="Calibri" panose="020F0502020204030204"/>
                          </a:rPr>
                          <m:t>∗</m:t>
                        </m:r>
                      </m:sup>
                    </m:sSup>
                  </m:oMath>
                </a14:m>
                <a:r>
                  <a:rPr lang="en-US" sz="3200" i="1" dirty="0">
                    <a:cs typeface="Calibri" panose="020F0502020204030204"/>
                  </a:rPr>
                  <a:t> </a:t>
                </a:r>
                <a:r>
                  <a:rPr lang="en-US" sz="3200" dirty="0">
                    <a:cs typeface="Calibri" panose="020F0502020204030204"/>
                  </a:rPr>
                  <a:t>is table value for establishing level of confidence</a:t>
                </a:r>
              </a:p>
            </p:txBody>
          </p:sp>
        </mc:Choice>
        <mc:Fallback xmlns="">
          <p:sp>
            <p:nvSpPr>
              <p:cNvPr id="3" name="Content Placeholder 2">
                <a:extLst>
                  <a:ext uri="{FF2B5EF4-FFF2-40B4-BE49-F238E27FC236}">
                    <a16:creationId xmlns:a16="http://schemas.microsoft.com/office/drawing/2014/main" id="{8DC12FAF-2ADB-46A3-A2C6-08FF36A5CC39}"/>
                  </a:ext>
                </a:extLst>
              </p:cNvPr>
              <p:cNvSpPr>
                <a:spLocks noGrp="1" noRot="1" noChangeAspect="1" noMove="1" noResize="1" noEditPoints="1" noAdjustHandles="1" noChangeArrowheads="1" noChangeShapeType="1" noTextEdit="1"/>
              </p:cNvSpPr>
              <p:nvPr>
                <p:ph idx="4294967295"/>
              </p:nvPr>
            </p:nvSpPr>
            <p:spPr>
              <a:xfrm>
                <a:off x="193154" y="1217912"/>
                <a:ext cx="5590031" cy="5438920"/>
              </a:xfrm>
              <a:blipFill>
                <a:blip r:embed="rId2"/>
                <a:stretch>
                  <a:fillRect t="-2915" b="-224"/>
                </a:stretch>
              </a:blipFill>
            </p:spPr>
            <p:txBody>
              <a:bodyPr/>
              <a:lstStyle/>
              <a:p>
                <a:r>
                  <a:rPr lang="en-US">
                    <a:noFill/>
                  </a:rPr>
                  <a:t> </a:t>
                </a:r>
              </a:p>
            </p:txBody>
          </p:sp>
        </mc:Fallback>
      </mc:AlternateContent>
      <p:sp>
        <p:nvSpPr>
          <p:cNvPr id="4" name="Footer Placeholder 3"/>
          <p:cNvSpPr>
            <a:spLocks noGrp="1"/>
          </p:cNvSpPr>
          <p:nvPr>
            <p:ph type="ftr" sz="quarter" idx="12"/>
          </p:nvPr>
        </p:nvSpPr>
        <p:spPr/>
        <p:txBody>
          <a:bodyPr/>
          <a:lstStyle/>
          <a:p>
            <a:r>
              <a:rPr lang="en-US"/>
              <a:t>An Edwards AFB Practitioner's Guide</a:t>
            </a:r>
          </a:p>
        </p:txBody>
      </p:sp>
      <p:sp>
        <p:nvSpPr>
          <p:cNvPr id="5" name="Slide Number Placeholder 4"/>
          <p:cNvSpPr>
            <a:spLocks noGrp="1"/>
          </p:cNvSpPr>
          <p:nvPr>
            <p:ph type="sldNum" sz="quarter" idx="13"/>
          </p:nvPr>
        </p:nvSpPr>
        <p:spPr/>
        <p:txBody>
          <a:bodyPr/>
          <a:lstStyle/>
          <a:p>
            <a:r>
              <a:rPr lang="en-US" dirty="0"/>
              <a:t>9</a:t>
            </a:r>
          </a:p>
        </p:txBody>
      </p:sp>
      <p:graphicFrame>
        <p:nvGraphicFramePr>
          <p:cNvPr id="7" name="Table 7">
            <a:extLst>
              <a:ext uri="{FF2B5EF4-FFF2-40B4-BE49-F238E27FC236}">
                <a16:creationId xmlns:a16="http://schemas.microsoft.com/office/drawing/2014/main" id="{83142FAF-5610-4141-940C-74DCCFE4F47F}"/>
              </a:ext>
            </a:extLst>
          </p:cNvPr>
          <p:cNvGraphicFramePr>
            <a:graphicFrameLocks noGrp="1"/>
          </p:cNvGraphicFramePr>
          <p:nvPr/>
        </p:nvGraphicFramePr>
        <p:xfrm>
          <a:off x="6096000" y="2984597"/>
          <a:ext cx="5825065" cy="2314222"/>
        </p:xfrm>
        <a:graphic>
          <a:graphicData uri="http://schemas.openxmlformats.org/drawingml/2006/table">
            <a:tbl>
              <a:tblPr firstRow="1" bandRow="1">
                <a:tableStyleId>{74C1A8A3-306A-4EB7-A6B1-4F7E0EB9C5D6}</a:tableStyleId>
              </a:tblPr>
              <a:tblGrid>
                <a:gridCol w="1165013">
                  <a:extLst>
                    <a:ext uri="{9D8B030D-6E8A-4147-A177-3AD203B41FA5}">
                      <a16:colId xmlns:a16="http://schemas.microsoft.com/office/drawing/2014/main" val="4129188857"/>
                    </a:ext>
                  </a:extLst>
                </a:gridCol>
                <a:gridCol w="904579">
                  <a:extLst>
                    <a:ext uri="{9D8B030D-6E8A-4147-A177-3AD203B41FA5}">
                      <a16:colId xmlns:a16="http://schemas.microsoft.com/office/drawing/2014/main" val="1153155717"/>
                    </a:ext>
                  </a:extLst>
                </a:gridCol>
                <a:gridCol w="1152144">
                  <a:extLst>
                    <a:ext uri="{9D8B030D-6E8A-4147-A177-3AD203B41FA5}">
                      <a16:colId xmlns:a16="http://schemas.microsoft.com/office/drawing/2014/main" val="504294065"/>
                    </a:ext>
                  </a:extLst>
                </a:gridCol>
                <a:gridCol w="1353312">
                  <a:extLst>
                    <a:ext uri="{9D8B030D-6E8A-4147-A177-3AD203B41FA5}">
                      <a16:colId xmlns:a16="http://schemas.microsoft.com/office/drawing/2014/main" val="1860870972"/>
                    </a:ext>
                  </a:extLst>
                </a:gridCol>
                <a:gridCol w="1250017">
                  <a:extLst>
                    <a:ext uri="{9D8B030D-6E8A-4147-A177-3AD203B41FA5}">
                      <a16:colId xmlns:a16="http://schemas.microsoft.com/office/drawing/2014/main" val="3005345782"/>
                    </a:ext>
                  </a:extLst>
                </a:gridCol>
              </a:tblGrid>
              <a:tr h="699911">
                <a:tc>
                  <a:txBody>
                    <a:bodyPr/>
                    <a:lstStyle/>
                    <a:p>
                      <a:pPr algn="ctr"/>
                      <a:r>
                        <a:rPr lang="en-US" dirty="0"/>
                        <a:t>Point Estimate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Lower Confidence</a:t>
                      </a:r>
                      <a:r>
                        <a:rPr lang="en-US" baseline="0" dirty="0"/>
                        <a:t> Limit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Upper Confidence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124397"/>
                  </a:ext>
                </a:extLst>
              </a:tr>
              <a:tr h="1399822">
                <a:tc>
                  <a:txBody>
                    <a:bodyPr/>
                    <a:lstStyle/>
                    <a:p>
                      <a:pPr algn="ctr"/>
                      <a:r>
                        <a:rPr lang="en-US" sz="3200" dirty="0"/>
                        <a:t>.914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(95%)</a:t>
                      </a:r>
                    </a:p>
                    <a:p>
                      <a:pPr algn="ctr"/>
                      <a:r>
                        <a:rPr lang="en-US" sz="3200" dirty="0"/>
                        <a:t>1.96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905070"/>
                  </a:ext>
                </a:extLst>
              </a:tr>
            </a:tbl>
          </a:graphicData>
        </a:graphic>
      </p:graphicFrame>
      <p:graphicFrame>
        <p:nvGraphicFramePr>
          <p:cNvPr id="8" name="Table 8">
            <a:extLst>
              <a:ext uri="{FF2B5EF4-FFF2-40B4-BE49-F238E27FC236}">
                <a16:creationId xmlns:a16="http://schemas.microsoft.com/office/drawing/2014/main" id="{798A4E43-26AE-FD4B-8B1A-518782D95029}"/>
              </a:ext>
            </a:extLst>
          </p:cNvPr>
          <p:cNvGraphicFramePr>
            <a:graphicFrameLocks noGrp="1"/>
          </p:cNvGraphicFramePr>
          <p:nvPr/>
        </p:nvGraphicFramePr>
        <p:xfrm>
          <a:off x="6730998" y="1212460"/>
          <a:ext cx="4555068" cy="1483360"/>
        </p:xfrm>
        <a:graphic>
          <a:graphicData uri="http://schemas.openxmlformats.org/drawingml/2006/table">
            <a:tbl>
              <a:tblPr firstRow="1" bandRow="1">
                <a:tableStyleId>{85BE263C-DBD7-4A20-BB59-AAB30ACAA65A}</a:tableStyleId>
              </a:tblPr>
              <a:tblGrid>
                <a:gridCol w="2277534">
                  <a:extLst>
                    <a:ext uri="{9D8B030D-6E8A-4147-A177-3AD203B41FA5}">
                      <a16:colId xmlns:a16="http://schemas.microsoft.com/office/drawing/2014/main" val="2438575470"/>
                    </a:ext>
                  </a:extLst>
                </a:gridCol>
                <a:gridCol w="2277534">
                  <a:extLst>
                    <a:ext uri="{9D8B030D-6E8A-4147-A177-3AD203B41FA5}">
                      <a16:colId xmlns:a16="http://schemas.microsoft.com/office/drawing/2014/main" val="508918473"/>
                    </a:ext>
                  </a:extLst>
                </a:gridCol>
              </a:tblGrid>
              <a:tr h="370840">
                <a:tc>
                  <a:txBody>
                    <a:bodyPr/>
                    <a:lstStyle/>
                    <a:p>
                      <a:pPr algn="ctr"/>
                      <a:r>
                        <a:rPr lang="en-US" dirty="0"/>
                        <a:t>Desired Confidence</a:t>
                      </a:r>
                    </a:p>
                  </a:txBody>
                  <a:tcPr/>
                </a:tc>
                <a:tc>
                  <a:txBody>
                    <a:bodyPr/>
                    <a:lstStyle/>
                    <a:p>
                      <a:pPr algn="ctr"/>
                      <a:r>
                        <a:rPr lang="en-US" dirty="0"/>
                        <a:t>Z*</a:t>
                      </a:r>
                    </a:p>
                  </a:txBody>
                  <a:tcPr/>
                </a:tc>
                <a:extLst>
                  <a:ext uri="{0D108BD9-81ED-4DB2-BD59-A6C34878D82A}">
                    <a16:rowId xmlns:a16="http://schemas.microsoft.com/office/drawing/2014/main" val="438207476"/>
                  </a:ext>
                </a:extLst>
              </a:tr>
              <a:tr h="370840">
                <a:tc>
                  <a:txBody>
                    <a:bodyPr/>
                    <a:lstStyle/>
                    <a:p>
                      <a:pPr algn="ctr"/>
                      <a:r>
                        <a:rPr lang="en-US" dirty="0"/>
                        <a:t>90%</a:t>
                      </a:r>
                    </a:p>
                  </a:txBody>
                  <a:tcPr/>
                </a:tc>
                <a:tc>
                  <a:txBody>
                    <a:bodyPr/>
                    <a:lstStyle/>
                    <a:p>
                      <a:pPr algn="ctr"/>
                      <a:r>
                        <a:rPr lang="en-US" dirty="0"/>
                        <a:t>1.645</a:t>
                      </a:r>
                    </a:p>
                  </a:txBody>
                  <a:tcPr/>
                </a:tc>
                <a:extLst>
                  <a:ext uri="{0D108BD9-81ED-4DB2-BD59-A6C34878D82A}">
                    <a16:rowId xmlns:a16="http://schemas.microsoft.com/office/drawing/2014/main" val="3823292540"/>
                  </a:ext>
                </a:extLst>
              </a:tr>
              <a:tr h="370840">
                <a:tc>
                  <a:txBody>
                    <a:bodyPr/>
                    <a:lstStyle/>
                    <a:p>
                      <a:pPr algn="ctr"/>
                      <a:r>
                        <a:rPr lang="en-US" dirty="0"/>
                        <a:t>95%</a:t>
                      </a:r>
                    </a:p>
                  </a:txBody>
                  <a:tcPr/>
                </a:tc>
                <a:tc>
                  <a:txBody>
                    <a:bodyPr/>
                    <a:lstStyle/>
                    <a:p>
                      <a:pPr algn="ctr"/>
                      <a:r>
                        <a:rPr lang="en-US" dirty="0"/>
                        <a:t>1.96</a:t>
                      </a:r>
                    </a:p>
                  </a:txBody>
                  <a:tcPr/>
                </a:tc>
                <a:extLst>
                  <a:ext uri="{0D108BD9-81ED-4DB2-BD59-A6C34878D82A}">
                    <a16:rowId xmlns:a16="http://schemas.microsoft.com/office/drawing/2014/main" val="999408242"/>
                  </a:ext>
                </a:extLst>
              </a:tr>
              <a:tr h="370840">
                <a:tc>
                  <a:txBody>
                    <a:bodyPr/>
                    <a:lstStyle/>
                    <a:p>
                      <a:pPr algn="ctr"/>
                      <a:r>
                        <a:rPr lang="en-US" dirty="0"/>
                        <a:t>99%</a:t>
                      </a:r>
                    </a:p>
                  </a:txBody>
                  <a:tcPr/>
                </a:tc>
                <a:tc>
                  <a:txBody>
                    <a:bodyPr/>
                    <a:lstStyle/>
                    <a:p>
                      <a:pPr algn="ctr"/>
                      <a:r>
                        <a:rPr lang="en-US" dirty="0"/>
                        <a:t>2.576</a:t>
                      </a:r>
                    </a:p>
                  </a:txBody>
                  <a:tcPr/>
                </a:tc>
                <a:extLst>
                  <a:ext uri="{0D108BD9-81ED-4DB2-BD59-A6C34878D82A}">
                    <a16:rowId xmlns:a16="http://schemas.microsoft.com/office/drawing/2014/main" val="1938208314"/>
                  </a:ext>
                </a:extLst>
              </a:tr>
            </a:tbl>
          </a:graphicData>
        </a:graphic>
      </p:graphicFrame>
      <p:cxnSp>
        <p:nvCxnSpPr>
          <p:cNvPr id="11" name="Straight Connector 10">
            <a:extLst>
              <a:ext uri="{FF2B5EF4-FFF2-40B4-BE49-F238E27FC236}">
                <a16:creationId xmlns:a16="http://schemas.microsoft.com/office/drawing/2014/main" id="{39A0BB75-2EEE-2749-ADC8-99495A272BFD}"/>
              </a:ext>
            </a:extLst>
          </p:cNvPr>
          <p:cNvCxnSpPr/>
          <p:nvPr/>
        </p:nvCxnSpPr>
        <p:spPr>
          <a:xfrm>
            <a:off x="5883768" y="1212460"/>
            <a:ext cx="0" cy="5274680"/>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71B83B90-0E56-F741-AE56-5730281945E8}"/>
              </a:ext>
            </a:extLst>
          </p:cNvPr>
          <p:cNvSpPr txBox="1"/>
          <p:nvPr/>
        </p:nvSpPr>
        <p:spPr>
          <a:xfrm>
            <a:off x="5984352" y="5324070"/>
            <a:ext cx="5584492" cy="923330"/>
          </a:xfrm>
          <a:prstGeom prst="rect">
            <a:avLst/>
          </a:prstGeom>
          <a:noFill/>
        </p:spPr>
        <p:txBody>
          <a:bodyPr wrap="square" rtlCol="0" anchor="ctr">
            <a:spAutoFit/>
          </a:bodyPr>
          <a:lstStyle/>
          <a:p>
            <a:pPr algn="ctr"/>
            <a:r>
              <a:rPr lang="en-US" dirty="0"/>
              <a:t>From the gathered results, it can be said that we are 95% confident that the true proportion of identifying a threat within 30 seconds is between 0.73 and 0.90.</a:t>
            </a:r>
          </a:p>
        </p:txBody>
      </p:sp>
    </p:spTree>
    <p:extLst>
      <p:ext uri="{BB962C8B-B14F-4D97-AF65-F5344CB8AC3E}">
        <p14:creationId xmlns:p14="http://schemas.microsoft.com/office/powerpoint/2010/main" val="48340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A25C5A5-D709-2349-ABA9-0DCE52D40058}"/>
                  </a:ext>
                </a:extLst>
              </p:cNvPr>
              <p:cNvSpPr>
                <a:spLocks noGrp="1"/>
              </p:cNvSpPr>
              <p:nvPr>
                <p:ph sz="quarter" idx="10"/>
              </p:nvPr>
            </p:nvSpPr>
            <p:spPr>
              <a:xfrm>
                <a:off x="238125" y="1503920"/>
                <a:ext cx="5028356" cy="4738687"/>
              </a:xfrm>
            </p:spPr>
            <p:txBody>
              <a:bodyPr>
                <a:normAutofit/>
              </a:bodyPr>
              <a:lstStyle/>
              <a:p>
                <a:pPr marL="457200" indent="-457200">
                  <a:lnSpc>
                    <a:spcPct val="100000"/>
                  </a:lnSpc>
                  <a:buFont typeface="Arial" panose="020B0604020202020204" pitchFamily="34" charset="0"/>
                  <a:buChar char="•"/>
                </a:pPr>
                <a:r>
                  <a:rPr lang="en-US" sz="2400" dirty="0"/>
                  <a:t>In the previous slides and examples, we created our confidence intervals by adding and subtracting </a:t>
                </a:r>
                <a:r>
                  <a:rPr lang="en-US" sz="2400" i="1" dirty="0">
                    <a:cs typeface="Calibri" panose="020F0502020204030204"/>
                  </a:rPr>
                  <a:t>z*</a:t>
                </a:r>
                <a:r>
                  <a:rPr lang="en-US" sz="2400" dirty="0">
                    <a:ea typeface="Cambria Math"/>
                  </a:rPr>
                  <a:t> </a:t>
                </a:r>
                <a14:m>
                  <m:oMath xmlns:m="http://schemas.openxmlformats.org/officeDocument/2006/math">
                    <m:rad>
                      <m:radPr>
                        <m:degHide m:val="on"/>
                        <m:ctrlPr>
                          <a:rPr lang="en-US" sz="2400" i="1">
                            <a:latin typeface="Cambria Math" panose="02040503050406030204" pitchFamily="18" charset="0"/>
                            <a:ea typeface="Cambria Math"/>
                          </a:rPr>
                        </m:ctrlPr>
                      </m:radPr>
                      <m:deg/>
                      <m:e>
                        <m:f>
                          <m:fPr>
                            <m:ctrlPr>
                              <a:rPr lang="en-US" sz="2400" i="1">
                                <a:latin typeface="Cambria Math" panose="02040503050406030204" pitchFamily="18" charset="0"/>
                                <a:ea typeface="Cambria Math"/>
                              </a:rPr>
                            </m:ctrlPr>
                          </m:fPr>
                          <m:num>
                            <m:acc>
                              <m:accPr>
                                <m:chr m:val="̂"/>
                                <m:ctrlPr>
                                  <a:rPr lang="en-US" sz="2400" i="1">
                                    <a:latin typeface="Cambria Math" panose="02040503050406030204" pitchFamily="18" charset="0"/>
                                  </a:rPr>
                                </m:ctrlPr>
                              </m:accPr>
                              <m:e>
                                <m:r>
                                  <a:rPr lang="en-US" sz="2400" i="1">
                                    <a:latin typeface="Cambria Math"/>
                                  </a:rPr>
                                  <m:t>𝑝</m:t>
                                </m:r>
                              </m:e>
                            </m:acc>
                            <m:d>
                              <m:dPr>
                                <m:ctrlPr>
                                  <a:rPr lang="en-US" sz="2400" i="1">
                                    <a:latin typeface="Cambria Math" panose="02040503050406030204" pitchFamily="18" charset="0"/>
                                  </a:rPr>
                                </m:ctrlPr>
                              </m:dPr>
                              <m:e>
                                <m:r>
                                  <a:rPr lang="en-US" sz="2400" i="1">
                                    <a:latin typeface="Cambria Math"/>
                                  </a:rPr>
                                  <m:t>1−</m:t>
                                </m:r>
                                <m:acc>
                                  <m:accPr>
                                    <m:chr m:val="̂"/>
                                    <m:ctrlPr>
                                      <a:rPr lang="en-US" sz="2400" i="1">
                                        <a:latin typeface="Cambria Math" panose="02040503050406030204" pitchFamily="18" charset="0"/>
                                      </a:rPr>
                                    </m:ctrlPr>
                                  </m:accPr>
                                  <m:e>
                                    <m:r>
                                      <a:rPr lang="en-US" sz="2400" i="1">
                                        <a:latin typeface="Cambria Math"/>
                                      </a:rPr>
                                      <m:t>𝑝</m:t>
                                    </m:r>
                                  </m:e>
                                </m:acc>
                              </m:e>
                            </m:d>
                          </m:num>
                          <m:den>
                            <m:r>
                              <a:rPr lang="en-US" sz="2400" i="1">
                                <a:latin typeface="Cambria Math" panose="02040503050406030204" pitchFamily="18" charset="0"/>
                              </a:rPr>
                              <m:t>𝑛</m:t>
                            </m:r>
                          </m:den>
                        </m:f>
                      </m:e>
                    </m:rad>
                  </m:oMath>
                </a14:m>
                <a:r>
                  <a:rPr lang="en-US" sz="2400" i="1" dirty="0">
                    <a:cs typeface="Calibri" panose="020F0502020204030204"/>
                  </a:rPr>
                  <a:t> </a:t>
                </a:r>
                <a:r>
                  <a:rPr lang="en-US" sz="2400" dirty="0">
                    <a:cs typeface="Calibri" panose="020F0502020204030204"/>
                  </a:rPr>
                  <a:t>to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𝑝</m:t>
                        </m:r>
                      </m:e>
                    </m:acc>
                  </m:oMath>
                </a14:m>
                <a:r>
                  <a:rPr lang="en-US" sz="2400" i="1" dirty="0">
                    <a:cs typeface="Calibri" panose="020F0502020204030204"/>
                  </a:rPr>
                  <a:t>.  </a:t>
                </a:r>
                <a:r>
                  <a:rPr lang="en-US" sz="2400" dirty="0">
                    <a:cs typeface="Calibri" panose="020F0502020204030204"/>
                  </a:rPr>
                  <a:t>The bounds created in this process are known as Wald Intervals.</a:t>
                </a:r>
              </a:p>
              <a:p>
                <a:pPr marL="457200" indent="-457200">
                  <a:lnSpc>
                    <a:spcPct val="100000"/>
                  </a:lnSpc>
                  <a:buFont typeface="Arial" panose="020B0604020202020204" pitchFamily="34" charset="0"/>
                  <a:buChar char="•"/>
                </a:pPr>
                <a:r>
                  <a:rPr lang="en-US" sz="2400" dirty="0">
                    <a:cs typeface="Calibri" panose="020F0502020204030204"/>
                  </a:rPr>
                  <a:t>Here is an example of what the confidence intervals would look like as the number of successes increases out of 11 trials.  </a:t>
                </a:r>
              </a:p>
            </p:txBody>
          </p:sp>
        </mc:Choice>
        <mc:Fallback>
          <p:sp>
            <p:nvSpPr>
              <p:cNvPr id="2" name="Content Placeholder 1">
                <a:extLst>
                  <a:ext uri="{FF2B5EF4-FFF2-40B4-BE49-F238E27FC236}">
                    <a16:creationId xmlns:a16="http://schemas.microsoft.com/office/drawing/2014/main" id="{FA25C5A5-D709-2349-ABA9-0DCE52D40058}"/>
                  </a:ext>
                </a:extLst>
              </p:cNvPr>
              <p:cNvSpPr>
                <a:spLocks noGrp="1" noRot="1" noChangeAspect="1" noMove="1" noResize="1" noEditPoints="1" noAdjustHandles="1" noChangeArrowheads="1" noChangeShapeType="1" noTextEdit="1"/>
              </p:cNvSpPr>
              <p:nvPr>
                <p:ph sz="quarter" idx="10"/>
              </p:nvPr>
            </p:nvSpPr>
            <p:spPr>
              <a:xfrm>
                <a:off x="238125" y="1503920"/>
                <a:ext cx="5028356" cy="4738687"/>
              </a:xfrm>
              <a:blipFill>
                <a:blip r:embed="rId2"/>
                <a:stretch>
                  <a:fillRect l="-1511" t="-1070" r="-1511"/>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ED03A901-5157-5A49-BF26-2B722058F5D7}"/>
              </a:ext>
            </a:extLst>
          </p:cNvPr>
          <p:cNvSpPr>
            <a:spLocks noGrp="1"/>
          </p:cNvSpPr>
          <p:nvPr>
            <p:ph type="body" sz="quarter" idx="4294967295"/>
          </p:nvPr>
        </p:nvSpPr>
        <p:spPr>
          <a:xfrm>
            <a:off x="1445419" y="50436"/>
            <a:ext cx="9301162" cy="1185863"/>
          </a:xfrm>
        </p:spPr>
        <p:txBody>
          <a:bodyPr anchor="ctr">
            <a:normAutofit/>
          </a:bodyPr>
          <a:lstStyle/>
          <a:p>
            <a:pPr marL="0" indent="0" algn="ctr">
              <a:buNone/>
            </a:pPr>
            <a:r>
              <a:rPr lang="en-US" sz="4800" dirty="0"/>
              <a:t>Wald Confidence Intervals</a:t>
            </a:r>
          </a:p>
        </p:txBody>
      </p:sp>
      <p:pic>
        <p:nvPicPr>
          <p:cNvPr id="5" name="Picture 4" descr="Chart, line chart&#10;&#10;Description automatically generated">
            <a:extLst>
              <a:ext uri="{FF2B5EF4-FFF2-40B4-BE49-F238E27FC236}">
                <a16:creationId xmlns:a16="http://schemas.microsoft.com/office/drawing/2014/main" id="{623F8DFB-FD23-624A-81AB-21E0863E5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888" y="1236299"/>
            <a:ext cx="6636152" cy="5012946"/>
          </a:xfrm>
          <a:prstGeom prst="rect">
            <a:avLst/>
          </a:prstGeom>
        </p:spPr>
      </p:pic>
      <p:sp>
        <p:nvSpPr>
          <p:cNvPr id="7" name="Footer Placeholder 3">
            <a:extLst>
              <a:ext uri="{FF2B5EF4-FFF2-40B4-BE49-F238E27FC236}">
                <a16:creationId xmlns:a16="http://schemas.microsoft.com/office/drawing/2014/main" id="{BB5A67D8-670F-3B42-80F8-68924384C234}"/>
              </a:ext>
            </a:extLst>
          </p:cNvPr>
          <p:cNvSpPr>
            <a:spLocks noGrp="1"/>
          </p:cNvSpPr>
          <p:nvPr>
            <p:ph type="ftr" sz="quarter" idx="12"/>
          </p:nvPr>
        </p:nvSpPr>
        <p:spPr>
          <a:xfrm>
            <a:off x="4683792" y="6436704"/>
            <a:ext cx="2824416" cy="370860"/>
          </a:xfrm>
        </p:spPr>
        <p:txBody>
          <a:bodyPr/>
          <a:lstStyle/>
          <a:p>
            <a:r>
              <a:rPr lang="en-US" dirty="0"/>
              <a:t>An Edwards AFB Practitioner's Guide 10</a:t>
            </a:r>
          </a:p>
        </p:txBody>
      </p:sp>
    </p:spTree>
    <p:extLst>
      <p:ext uri="{BB962C8B-B14F-4D97-AF65-F5344CB8AC3E}">
        <p14:creationId xmlns:p14="http://schemas.microsoft.com/office/powerpoint/2010/main" val="341937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1517CC-0D76-B746-B4AF-446995991A14}"/>
              </a:ext>
            </a:extLst>
          </p:cNvPr>
          <p:cNvSpPr>
            <a:spLocks noGrp="1"/>
          </p:cNvSpPr>
          <p:nvPr>
            <p:ph sz="quarter" idx="10"/>
          </p:nvPr>
        </p:nvSpPr>
        <p:spPr>
          <a:xfrm>
            <a:off x="278244" y="1938076"/>
            <a:ext cx="5636419" cy="4662488"/>
          </a:xfrm>
        </p:spPr>
        <p:txBody>
          <a:bodyPr>
            <a:normAutofit/>
          </a:bodyPr>
          <a:lstStyle/>
          <a:p>
            <a:r>
              <a:rPr lang="en-US" dirty="0"/>
              <a:t>Pros:</a:t>
            </a:r>
          </a:p>
          <a:p>
            <a:pPr marL="457200" indent="-457200">
              <a:buFont typeface="Arial" panose="020B0604020202020204" pitchFamily="34" charset="0"/>
              <a:buChar char="•"/>
            </a:pPr>
            <a:r>
              <a:rPr lang="en-US" dirty="0"/>
              <a:t>The Wald interval is the most basic confidence interval for proportions. </a:t>
            </a:r>
          </a:p>
          <a:p>
            <a:pPr marL="457200" indent="-457200">
              <a:buFont typeface="Arial" panose="020B0604020202020204" pitchFamily="34" charset="0"/>
              <a:buChar char="•"/>
            </a:pPr>
            <a:r>
              <a:rPr lang="en-US" dirty="0"/>
              <a:t>There are no modifications or corrections that are applied. </a:t>
            </a:r>
          </a:p>
          <a:p>
            <a:pPr marL="457200" indent="-457200">
              <a:buFont typeface="Arial" panose="020B0604020202020204" pitchFamily="34" charset="0"/>
              <a:buChar char="•"/>
            </a:pPr>
            <a:r>
              <a:rPr lang="en-US" dirty="0"/>
              <a:t>It is the most direct confidence interval that can be constructed from this normal approximation.</a:t>
            </a:r>
          </a:p>
        </p:txBody>
      </p:sp>
      <p:sp>
        <p:nvSpPr>
          <p:cNvPr id="3" name="Text Placeholder 2">
            <a:extLst>
              <a:ext uri="{FF2B5EF4-FFF2-40B4-BE49-F238E27FC236}">
                <a16:creationId xmlns:a16="http://schemas.microsoft.com/office/drawing/2014/main" id="{D98F7226-A7D2-3542-960C-57DF6CD503A5}"/>
              </a:ext>
            </a:extLst>
          </p:cNvPr>
          <p:cNvSpPr>
            <a:spLocks noGrp="1"/>
          </p:cNvSpPr>
          <p:nvPr>
            <p:ph type="body" sz="quarter" idx="11"/>
          </p:nvPr>
        </p:nvSpPr>
        <p:spPr/>
        <p:txBody>
          <a:bodyPr anchor="ctr"/>
          <a:lstStyle/>
          <a:p>
            <a:pPr algn="ctr"/>
            <a:r>
              <a:rPr lang="en-US" sz="4800" dirty="0"/>
              <a:t>Wald Confidence Intervals</a:t>
            </a:r>
          </a:p>
        </p:txBody>
      </p:sp>
      <p:sp>
        <p:nvSpPr>
          <p:cNvPr id="6" name="TextBox 5">
            <a:extLst>
              <a:ext uri="{FF2B5EF4-FFF2-40B4-BE49-F238E27FC236}">
                <a16:creationId xmlns:a16="http://schemas.microsoft.com/office/drawing/2014/main" id="{C833A01D-55C7-3C4C-9626-3DD84EEE05A6}"/>
              </a:ext>
            </a:extLst>
          </p:cNvPr>
          <p:cNvSpPr txBox="1"/>
          <p:nvPr/>
        </p:nvSpPr>
        <p:spPr>
          <a:xfrm>
            <a:off x="6096000" y="1885306"/>
            <a:ext cx="5362937" cy="4832092"/>
          </a:xfrm>
          <a:prstGeom prst="rect">
            <a:avLst/>
          </a:prstGeom>
          <a:noFill/>
        </p:spPr>
        <p:txBody>
          <a:bodyPr wrap="square" rtlCol="0">
            <a:spAutoFit/>
          </a:bodyPr>
          <a:lstStyle/>
          <a:p>
            <a:r>
              <a:rPr lang="en-US" sz="2800" dirty="0"/>
              <a:t>Cons:</a:t>
            </a:r>
          </a:p>
          <a:p>
            <a:pPr marL="457200" indent="-457200">
              <a:buFont typeface="Arial" panose="020B0604020202020204" pitchFamily="34" charset="0"/>
              <a:buChar char="•"/>
            </a:pPr>
            <a:r>
              <a:rPr lang="en-US" sz="2800" dirty="0"/>
              <a:t>The intervals created at times go above or below 0 and 1 probability, giving little insight into understandable insight to what is really happening.</a:t>
            </a:r>
          </a:p>
          <a:p>
            <a:pPr marL="457200" indent="-457200">
              <a:buFont typeface="Arial" panose="020B0604020202020204" pitchFamily="34" charset="0"/>
              <a:buChar char="•"/>
            </a:pPr>
            <a:r>
              <a:rPr lang="en-US" sz="2800" dirty="0"/>
              <a:t>The reliability of confidence intervals does not stay constant at every proportion; meaning that a 95% confidence isn’t true at every proportion.</a:t>
            </a:r>
          </a:p>
        </p:txBody>
      </p:sp>
      <p:sp>
        <p:nvSpPr>
          <p:cNvPr id="7" name="Footer Placeholder 3">
            <a:extLst>
              <a:ext uri="{FF2B5EF4-FFF2-40B4-BE49-F238E27FC236}">
                <a16:creationId xmlns:a16="http://schemas.microsoft.com/office/drawing/2014/main" id="{D907F648-45C4-6C44-9097-D715EC07360A}"/>
              </a:ext>
            </a:extLst>
          </p:cNvPr>
          <p:cNvSpPr txBox="1">
            <a:spLocks/>
          </p:cNvSpPr>
          <p:nvPr/>
        </p:nvSpPr>
        <p:spPr>
          <a:xfrm>
            <a:off x="4494834" y="6600564"/>
            <a:ext cx="2839658" cy="3708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An Edwards AFB Practitioner's Guide 11</a:t>
            </a:r>
          </a:p>
        </p:txBody>
      </p:sp>
    </p:spTree>
    <p:extLst>
      <p:ext uri="{BB962C8B-B14F-4D97-AF65-F5344CB8AC3E}">
        <p14:creationId xmlns:p14="http://schemas.microsoft.com/office/powerpoint/2010/main" val="1610133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B4E11-46C0-964D-B37D-6D8255B00B3F}"/>
              </a:ext>
            </a:extLst>
          </p:cNvPr>
          <p:cNvSpPr>
            <a:spLocks noGrp="1"/>
          </p:cNvSpPr>
          <p:nvPr>
            <p:ph type="body" sz="quarter" idx="11"/>
          </p:nvPr>
        </p:nvSpPr>
        <p:spPr/>
        <p:txBody>
          <a:bodyPr anchor="ctr">
            <a:normAutofit fontScale="92500"/>
          </a:bodyPr>
          <a:lstStyle/>
          <a:p>
            <a:pPr algn="ctr"/>
            <a:r>
              <a:rPr lang="en-US" sz="4800" dirty="0"/>
              <a:t>Profile Likelihood Confidence Intervals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39C3297-2BCF-7E4F-ADD9-9E00205A28C6}"/>
                  </a:ext>
                </a:extLst>
              </p:cNvPr>
              <p:cNvSpPr>
                <a:spLocks noGrp="1"/>
              </p:cNvSpPr>
              <p:nvPr>
                <p:ph sz="quarter" idx="10"/>
              </p:nvPr>
            </p:nvSpPr>
            <p:spPr/>
            <p:txBody>
              <a:bodyPr>
                <a:normAutofit/>
              </a:bodyPr>
              <a:lstStyle/>
              <a:p>
                <a:pPr marL="457200" indent="-457200">
                  <a:buFont typeface="Arial" panose="020B0604020202020204" pitchFamily="34" charset="0"/>
                  <a:buChar char="•"/>
                </a:pPr>
                <a:r>
                  <a:rPr lang="en-US" sz="2600" dirty="0"/>
                  <a:t>Another method of creating confidence intervals is Profile Likelihood.</a:t>
                </a:r>
              </a:p>
              <a:p>
                <a:pPr marL="457200" indent="-457200">
                  <a:buFont typeface="Arial" panose="020B0604020202020204" pitchFamily="34" charset="0"/>
                  <a:buChar char="•"/>
                </a:pPr>
                <a:r>
                  <a:rPr lang="en-US" sz="2600" dirty="0"/>
                  <a:t>Profile-likelihood confidence intervals are found using the likelihood ratio test comparing two hypotheses.  The maximum likelihood estimate of the probability of success, p*,  is the value of p that maximizes the likelihood of the observed sample.</a:t>
                </a:r>
              </a:p>
              <a:p>
                <a:pPr algn="ctr"/>
                <a:r>
                  <a:rPr lang="en-US" sz="2600" b="1" dirty="0"/>
                  <a:t>W = 2*log(likelihood(p*)/(likelihood(p)) ~ X</a:t>
                </a:r>
                <a:r>
                  <a:rPr lang="en-US" sz="2600" b="1" baseline="30000" dirty="0"/>
                  <a:t>2</a:t>
                </a:r>
                <a:r>
                  <a:rPr lang="en-US" sz="2600" b="1" baseline="-25000" dirty="0"/>
                  <a:t>(1-alpha)</a:t>
                </a:r>
                <a:endParaRPr lang="en-US" sz="2600" b="1" dirty="0"/>
              </a:p>
              <a:p>
                <a:pPr algn="ctr"/>
                <a:r>
                  <a:rPr lang="en-US" sz="2600" b="1" dirty="0"/>
                  <a:t>loglike(p) = x*log(p) + (n-x)*log(1-p)</a:t>
                </a:r>
              </a:p>
              <a:p>
                <a:endParaRPr lang="en-US" sz="2600" dirty="0"/>
              </a:p>
              <a:p>
                <a:pPr marL="457200" indent="-457200">
                  <a:buFont typeface="Arial" panose="020B0604020202020204" pitchFamily="34" charset="0"/>
                  <a:buChar char="•"/>
                </a:pPr>
                <a:r>
                  <a:rPr lang="en-US" sz="2600" dirty="0"/>
                  <a:t>So instead of finding a value that is added and subtracted from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a:rPr>
                          <m:t>𝑝</m:t>
                        </m:r>
                      </m:e>
                    </m:acc>
                  </m:oMath>
                </a14:m>
                <a:r>
                  <a:rPr lang="en-US" sz="2600" dirty="0"/>
                  <a:t> like Wald, this time a function is created. </a:t>
                </a:r>
              </a:p>
            </p:txBody>
          </p:sp>
        </mc:Choice>
        <mc:Fallback>
          <p:sp>
            <p:nvSpPr>
              <p:cNvPr id="4" name="Content Placeholder 3">
                <a:extLst>
                  <a:ext uri="{FF2B5EF4-FFF2-40B4-BE49-F238E27FC236}">
                    <a16:creationId xmlns:a16="http://schemas.microsoft.com/office/drawing/2014/main" id="{C39C3297-2BCF-7E4F-ADD9-9E00205A28C6}"/>
                  </a:ext>
                </a:extLst>
              </p:cNvPr>
              <p:cNvSpPr>
                <a:spLocks noGrp="1" noRot="1" noChangeAspect="1" noMove="1" noResize="1" noEditPoints="1" noAdjustHandles="1" noChangeArrowheads="1" noChangeShapeType="1" noTextEdit="1"/>
              </p:cNvSpPr>
              <p:nvPr>
                <p:ph sz="quarter" idx="10"/>
              </p:nvPr>
            </p:nvSpPr>
            <p:spPr>
              <a:blipFill>
                <a:blip r:embed="rId2"/>
                <a:stretch>
                  <a:fillRect l="-763" t="-2174"/>
                </a:stretch>
              </a:blipFill>
            </p:spPr>
            <p:txBody>
              <a:bodyPr/>
              <a:lstStyle/>
              <a:p>
                <a:r>
                  <a:rPr lang="en-US">
                    <a:noFill/>
                  </a:rPr>
                  <a:t> </a:t>
                </a:r>
              </a:p>
            </p:txBody>
          </p:sp>
        </mc:Fallback>
      </mc:AlternateContent>
      <p:sp>
        <p:nvSpPr>
          <p:cNvPr id="9" name="Footer Placeholder 3">
            <a:extLst>
              <a:ext uri="{FF2B5EF4-FFF2-40B4-BE49-F238E27FC236}">
                <a16:creationId xmlns:a16="http://schemas.microsoft.com/office/drawing/2014/main" id="{48BA8867-E4E1-134C-A3B1-E54C9DA7641C}"/>
              </a:ext>
            </a:extLst>
          </p:cNvPr>
          <p:cNvSpPr txBox="1">
            <a:spLocks/>
          </p:cNvSpPr>
          <p:nvPr/>
        </p:nvSpPr>
        <p:spPr>
          <a:xfrm>
            <a:off x="4494834" y="6513284"/>
            <a:ext cx="2839658" cy="3708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An Edwards AFB Practitioner's Guide 12</a:t>
            </a:r>
          </a:p>
        </p:txBody>
      </p:sp>
    </p:spTree>
    <p:extLst>
      <p:ext uri="{BB962C8B-B14F-4D97-AF65-F5344CB8AC3E}">
        <p14:creationId xmlns:p14="http://schemas.microsoft.com/office/powerpoint/2010/main" val="189023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B4E11-46C0-964D-B37D-6D8255B00B3F}"/>
              </a:ext>
            </a:extLst>
          </p:cNvPr>
          <p:cNvSpPr>
            <a:spLocks noGrp="1"/>
          </p:cNvSpPr>
          <p:nvPr>
            <p:ph type="body" sz="quarter" idx="11"/>
          </p:nvPr>
        </p:nvSpPr>
        <p:spPr/>
        <p:txBody>
          <a:bodyPr anchor="ctr">
            <a:normAutofit fontScale="92500"/>
          </a:bodyPr>
          <a:lstStyle/>
          <a:p>
            <a:pPr algn="ctr"/>
            <a:r>
              <a:rPr lang="en-US" sz="4800" dirty="0"/>
              <a:t>Profile Likelihood Confidence Intervals</a:t>
            </a:r>
          </a:p>
        </p:txBody>
      </p:sp>
      <p:pic>
        <p:nvPicPr>
          <p:cNvPr id="5" name="Content Placeholder 4" descr="Chart&#10;&#10;Description automatically generated">
            <a:extLst>
              <a:ext uri="{FF2B5EF4-FFF2-40B4-BE49-F238E27FC236}">
                <a16:creationId xmlns:a16="http://schemas.microsoft.com/office/drawing/2014/main" id="{8984CEED-7978-614D-8C29-4FDB09635C4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788338" y="1682136"/>
            <a:ext cx="7403662" cy="5175863"/>
          </a:xfrm>
        </p:spPr>
      </p:pic>
      <p:sp>
        <p:nvSpPr>
          <p:cNvPr id="6" name="TextBox 5">
            <a:extLst>
              <a:ext uri="{FF2B5EF4-FFF2-40B4-BE49-F238E27FC236}">
                <a16:creationId xmlns:a16="http://schemas.microsoft.com/office/drawing/2014/main" id="{AB6FCB52-8CB8-344B-BA28-FBD31A9B17F0}"/>
              </a:ext>
            </a:extLst>
          </p:cNvPr>
          <p:cNvSpPr txBox="1"/>
          <p:nvPr/>
        </p:nvSpPr>
        <p:spPr>
          <a:xfrm>
            <a:off x="381964" y="2048719"/>
            <a:ext cx="4560426"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This plot illustrates what is happening when each (p*) proportion is put into the log-likelihood function.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plot will change as each (p*)proportion is used, creating a different intersections for where the function will cross 0.</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this plot, with 4 success, the lower bound is 0.13 and the upper is 0.65.</a:t>
            </a:r>
          </a:p>
        </p:txBody>
      </p:sp>
      <p:sp>
        <p:nvSpPr>
          <p:cNvPr id="7" name="Footer Placeholder 3">
            <a:extLst>
              <a:ext uri="{FF2B5EF4-FFF2-40B4-BE49-F238E27FC236}">
                <a16:creationId xmlns:a16="http://schemas.microsoft.com/office/drawing/2014/main" id="{44CE8770-679F-314C-A70D-273E868FAD74}"/>
              </a:ext>
            </a:extLst>
          </p:cNvPr>
          <p:cNvSpPr txBox="1">
            <a:spLocks/>
          </p:cNvSpPr>
          <p:nvPr/>
        </p:nvSpPr>
        <p:spPr>
          <a:xfrm>
            <a:off x="4494834" y="6600564"/>
            <a:ext cx="2839658" cy="3708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An Edwards AFB Practitioner's Guide 13</a:t>
            </a:r>
          </a:p>
        </p:txBody>
      </p:sp>
    </p:spTree>
    <p:extLst>
      <p:ext uri="{BB962C8B-B14F-4D97-AF65-F5344CB8AC3E}">
        <p14:creationId xmlns:p14="http://schemas.microsoft.com/office/powerpoint/2010/main" val="615086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B4E11-46C0-964D-B37D-6D8255B00B3F}"/>
              </a:ext>
            </a:extLst>
          </p:cNvPr>
          <p:cNvSpPr>
            <a:spLocks noGrp="1"/>
          </p:cNvSpPr>
          <p:nvPr>
            <p:ph type="body" sz="quarter" idx="11"/>
          </p:nvPr>
        </p:nvSpPr>
        <p:spPr/>
        <p:txBody>
          <a:bodyPr anchor="ctr">
            <a:normAutofit fontScale="92500"/>
          </a:bodyPr>
          <a:lstStyle/>
          <a:p>
            <a:pPr algn="ctr"/>
            <a:r>
              <a:rPr lang="en-US" sz="4800" dirty="0"/>
              <a:t>Profile Likelihood Confidence Intervals</a:t>
            </a:r>
          </a:p>
        </p:txBody>
      </p:sp>
      <p:pic>
        <p:nvPicPr>
          <p:cNvPr id="5" name="Content Placeholder 4" descr="Chart, line chart&#10;&#10;Description automatically generated">
            <a:extLst>
              <a:ext uri="{FF2B5EF4-FFF2-40B4-BE49-F238E27FC236}">
                <a16:creationId xmlns:a16="http://schemas.microsoft.com/office/drawing/2014/main" id="{C7723626-65BD-DB45-9AC8-3AF71DCD3B4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602147" y="1689816"/>
            <a:ext cx="6589853" cy="5168184"/>
          </a:xfrm>
        </p:spPr>
      </p:pic>
      <p:sp>
        <p:nvSpPr>
          <p:cNvPr id="6" name="TextBox 5">
            <a:extLst>
              <a:ext uri="{FF2B5EF4-FFF2-40B4-BE49-F238E27FC236}">
                <a16:creationId xmlns:a16="http://schemas.microsoft.com/office/drawing/2014/main" id="{2629DB17-595D-E243-84F0-FA947D307859}"/>
              </a:ext>
            </a:extLst>
          </p:cNvPr>
          <p:cNvSpPr txBox="1"/>
          <p:nvPr/>
        </p:nvSpPr>
        <p:spPr>
          <a:xfrm>
            <a:off x="347241" y="1831003"/>
            <a:ext cx="5254906"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Profile likelihood is often used when accurate interval estimates are difficult to obtain using standard methods.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cases where the likelihood function is not symmetric about the MLE, the Profile Likelihood Based Confidence Interval serves better. </a:t>
            </a:r>
          </a:p>
          <a:p>
            <a:pPr marL="742950" lvl="1" indent="-285750">
              <a:buFont typeface="Arial" panose="020B0604020202020204" pitchFamily="34" charset="0"/>
              <a:buChar char="•"/>
            </a:pPr>
            <a:r>
              <a:rPr lang="en-US" sz="2000" dirty="0"/>
              <a:t>This is because it is based on the asymptotic chi-square distribution of the log likelihood ratio test statistic.</a:t>
            </a:r>
          </a:p>
        </p:txBody>
      </p:sp>
      <p:sp>
        <p:nvSpPr>
          <p:cNvPr id="7" name="Footer Placeholder 3">
            <a:extLst>
              <a:ext uri="{FF2B5EF4-FFF2-40B4-BE49-F238E27FC236}">
                <a16:creationId xmlns:a16="http://schemas.microsoft.com/office/drawing/2014/main" id="{B9038AD9-79B9-C343-B203-5861A9DFF3F6}"/>
              </a:ext>
            </a:extLst>
          </p:cNvPr>
          <p:cNvSpPr txBox="1">
            <a:spLocks/>
          </p:cNvSpPr>
          <p:nvPr/>
        </p:nvSpPr>
        <p:spPr>
          <a:xfrm>
            <a:off x="4494834" y="6600564"/>
            <a:ext cx="2839658" cy="3708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An Edwards AFB Practitioner's Guide 14</a:t>
            </a:r>
          </a:p>
        </p:txBody>
      </p:sp>
    </p:spTree>
    <p:extLst>
      <p:ext uri="{BB962C8B-B14F-4D97-AF65-F5344CB8AC3E}">
        <p14:creationId xmlns:p14="http://schemas.microsoft.com/office/powerpoint/2010/main" val="4110201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B4E11-46C0-964D-B37D-6D8255B00B3F}"/>
              </a:ext>
            </a:extLst>
          </p:cNvPr>
          <p:cNvSpPr>
            <a:spLocks noGrp="1"/>
          </p:cNvSpPr>
          <p:nvPr>
            <p:ph type="body" sz="quarter" idx="11"/>
          </p:nvPr>
        </p:nvSpPr>
        <p:spPr/>
        <p:txBody>
          <a:bodyPr anchor="ctr">
            <a:normAutofit/>
          </a:bodyPr>
          <a:lstStyle/>
          <a:p>
            <a:pPr algn="ctr"/>
            <a:r>
              <a:rPr lang="en-US" sz="4800" dirty="0"/>
              <a:t>Wald vs. Profile Likelihood</a:t>
            </a:r>
          </a:p>
        </p:txBody>
      </p:sp>
      <p:pic>
        <p:nvPicPr>
          <p:cNvPr id="9" name="Content Placeholder 8" descr="Chart&#10;&#10;Description automatically generated">
            <a:extLst>
              <a:ext uri="{FF2B5EF4-FFF2-40B4-BE49-F238E27FC236}">
                <a16:creationId xmlns:a16="http://schemas.microsoft.com/office/drawing/2014/main" id="{5E25C155-0881-D24C-AC5D-1B1CB6681389}"/>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914663" y="1682137"/>
            <a:ext cx="6277337" cy="5186356"/>
          </a:xfrm>
        </p:spPr>
      </p:pic>
      <p:sp>
        <p:nvSpPr>
          <p:cNvPr id="10" name="TextBox 9">
            <a:extLst>
              <a:ext uri="{FF2B5EF4-FFF2-40B4-BE49-F238E27FC236}">
                <a16:creationId xmlns:a16="http://schemas.microsoft.com/office/drawing/2014/main" id="{F6C5E8E1-61AD-6148-A595-5A9E032E42C9}"/>
              </a:ext>
            </a:extLst>
          </p:cNvPr>
          <p:cNvSpPr txBox="1"/>
          <p:nvPr/>
        </p:nvSpPr>
        <p:spPr>
          <a:xfrm>
            <a:off x="231494" y="1932972"/>
            <a:ext cx="5683169" cy="4493538"/>
          </a:xfrm>
          <a:prstGeom prst="rect">
            <a:avLst/>
          </a:prstGeom>
          <a:noFill/>
        </p:spPr>
        <p:txBody>
          <a:bodyPr wrap="square" rtlCol="0">
            <a:spAutoFit/>
          </a:bodyPr>
          <a:lstStyle/>
          <a:p>
            <a:pPr marL="285750" indent="-285750">
              <a:buFont typeface="Arial" panose="020B0604020202020204" pitchFamily="34" charset="0"/>
              <a:buChar char="•"/>
            </a:pPr>
            <a:r>
              <a:rPr lang="en-US" sz="2200" dirty="0"/>
              <a:t>This graph lets us see the two different types of intervals on top of each other.</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As mentioned before, you can see how the Wald interval peaks above 1 and below 0 while Profile Likelihood does not.</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Another observation is that Profile Likelihood bounds only every touch 0 and 1 at the very ends of the Number of Success axis, but only for either the lower or upper, not both.  This leaves room for chance to occur.</a:t>
            </a:r>
          </a:p>
          <a:p>
            <a:pPr marL="285750" indent="-285750">
              <a:buFont typeface="Arial" panose="020B0604020202020204" pitchFamily="34" charset="0"/>
              <a:buChar char="•"/>
            </a:pPr>
            <a:endParaRPr lang="en-US" sz="2200" dirty="0"/>
          </a:p>
        </p:txBody>
      </p:sp>
      <p:sp>
        <p:nvSpPr>
          <p:cNvPr id="11" name="Footer Placeholder 3">
            <a:extLst>
              <a:ext uri="{FF2B5EF4-FFF2-40B4-BE49-F238E27FC236}">
                <a16:creationId xmlns:a16="http://schemas.microsoft.com/office/drawing/2014/main" id="{4FF306E5-61E7-D349-9D44-7E331A1FB015}"/>
              </a:ext>
            </a:extLst>
          </p:cNvPr>
          <p:cNvSpPr txBox="1">
            <a:spLocks/>
          </p:cNvSpPr>
          <p:nvPr/>
        </p:nvSpPr>
        <p:spPr>
          <a:xfrm>
            <a:off x="4494834" y="6533194"/>
            <a:ext cx="2839658" cy="3708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An Edwards AFB Practitioner's Guide 15</a:t>
            </a:r>
          </a:p>
        </p:txBody>
      </p:sp>
    </p:spTree>
    <p:extLst>
      <p:ext uri="{BB962C8B-B14F-4D97-AF65-F5344CB8AC3E}">
        <p14:creationId xmlns:p14="http://schemas.microsoft.com/office/powerpoint/2010/main" val="136334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20971749-DED9-2B47-852A-BA264D73D249}"/>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493396" y="1770927"/>
            <a:ext cx="5698603" cy="4733516"/>
          </a:xfrm>
        </p:spPr>
      </p:pic>
      <p:sp>
        <p:nvSpPr>
          <p:cNvPr id="3" name="Text Placeholder 2">
            <a:extLst>
              <a:ext uri="{FF2B5EF4-FFF2-40B4-BE49-F238E27FC236}">
                <a16:creationId xmlns:a16="http://schemas.microsoft.com/office/drawing/2014/main" id="{309DE8FB-3C43-F34C-8CB1-70C305FEFB15}"/>
              </a:ext>
            </a:extLst>
          </p:cNvPr>
          <p:cNvSpPr>
            <a:spLocks noGrp="1"/>
          </p:cNvSpPr>
          <p:nvPr>
            <p:ph type="body" sz="quarter" idx="11"/>
          </p:nvPr>
        </p:nvSpPr>
        <p:spPr/>
        <p:txBody>
          <a:bodyPr anchor="ctr"/>
          <a:lstStyle/>
          <a:p>
            <a:pPr algn="ctr"/>
            <a:r>
              <a:rPr lang="en-US" sz="4400" dirty="0"/>
              <a:t>Confidence of the Tests</a:t>
            </a:r>
          </a:p>
        </p:txBody>
      </p:sp>
      <p:sp>
        <p:nvSpPr>
          <p:cNvPr id="6" name="TextBox 5">
            <a:extLst>
              <a:ext uri="{FF2B5EF4-FFF2-40B4-BE49-F238E27FC236}">
                <a16:creationId xmlns:a16="http://schemas.microsoft.com/office/drawing/2014/main" id="{BFBFE4E2-F2F6-E34C-BEB1-87F7A559414F}"/>
              </a:ext>
            </a:extLst>
          </p:cNvPr>
          <p:cNvSpPr txBox="1"/>
          <p:nvPr/>
        </p:nvSpPr>
        <p:spPr>
          <a:xfrm>
            <a:off x="370390" y="1770927"/>
            <a:ext cx="5521124" cy="4493538"/>
          </a:xfrm>
          <a:prstGeom prst="rect">
            <a:avLst/>
          </a:prstGeom>
          <a:noFill/>
        </p:spPr>
        <p:txBody>
          <a:bodyPr wrap="square" rtlCol="0">
            <a:spAutoFit/>
          </a:bodyPr>
          <a:lstStyle/>
          <a:p>
            <a:pPr marL="342900" indent="-342900">
              <a:buFont typeface="Arial" panose="020B0604020202020204" pitchFamily="34" charset="0"/>
              <a:buChar char="•"/>
            </a:pPr>
            <a:r>
              <a:rPr lang="en-US" sz="2200" dirty="0"/>
              <a:t>This plot illustrates the performance of the two confidence interval types. The closer the confidence interval is to the red dashed line, the more assured we are that our confidence intervals remain reliable for all probabilities.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Wald Confidence as seen in the plot, does not remain near the line as the probabilities get closer to 0 and 1. This lets us know that if we want to be (1 - alpha)% confident, we would do best choosing the Profile Likelihood Test over Wald.</a:t>
            </a:r>
          </a:p>
        </p:txBody>
      </p:sp>
      <p:sp>
        <p:nvSpPr>
          <p:cNvPr id="8" name="Footer Placeholder 3">
            <a:extLst>
              <a:ext uri="{FF2B5EF4-FFF2-40B4-BE49-F238E27FC236}">
                <a16:creationId xmlns:a16="http://schemas.microsoft.com/office/drawing/2014/main" id="{1B4C5A2E-86FC-0F40-82F8-0441604F7BBD}"/>
              </a:ext>
            </a:extLst>
          </p:cNvPr>
          <p:cNvSpPr txBox="1">
            <a:spLocks/>
          </p:cNvSpPr>
          <p:nvPr/>
        </p:nvSpPr>
        <p:spPr>
          <a:xfrm>
            <a:off x="4676171" y="6539220"/>
            <a:ext cx="2839658" cy="3708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An Edwards AFB Practitioner's Guide 16</a:t>
            </a:r>
          </a:p>
        </p:txBody>
      </p:sp>
    </p:spTree>
    <p:extLst>
      <p:ext uri="{BB962C8B-B14F-4D97-AF65-F5344CB8AC3E}">
        <p14:creationId xmlns:p14="http://schemas.microsoft.com/office/powerpoint/2010/main" val="3348397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5451B6EB-8208-184A-8317-0C2400CE6A91}"/>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796322" y="1088018"/>
            <a:ext cx="6395678" cy="5312539"/>
          </a:xfrm>
        </p:spPr>
      </p:pic>
      <p:sp>
        <p:nvSpPr>
          <p:cNvPr id="3" name="Text Placeholder 2">
            <a:extLst>
              <a:ext uri="{FF2B5EF4-FFF2-40B4-BE49-F238E27FC236}">
                <a16:creationId xmlns:a16="http://schemas.microsoft.com/office/drawing/2014/main" id="{D78D9697-D23C-4E4C-967F-76416058BCC2}"/>
              </a:ext>
            </a:extLst>
          </p:cNvPr>
          <p:cNvSpPr>
            <a:spLocks noGrp="1"/>
          </p:cNvSpPr>
          <p:nvPr>
            <p:ph type="body" sz="quarter" idx="4294967295"/>
          </p:nvPr>
        </p:nvSpPr>
        <p:spPr>
          <a:xfrm>
            <a:off x="1183060" y="-6811"/>
            <a:ext cx="9301162" cy="1185863"/>
          </a:xfrm>
        </p:spPr>
        <p:txBody>
          <a:bodyPr anchor="ctr">
            <a:normAutofit/>
          </a:bodyPr>
          <a:lstStyle/>
          <a:p>
            <a:pPr marL="0" indent="0" algn="ctr">
              <a:buNone/>
            </a:pPr>
            <a:r>
              <a:rPr lang="en-US" sz="4400" dirty="0"/>
              <a:t>Power of the Tests</a:t>
            </a:r>
          </a:p>
        </p:txBody>
      </p:sp>
      <p:sp>
        <p:nvSpPr>
          <p:cNvPr id="6" name="TextBox 5">
            <a:extLst>
              <a:ext uri="{FF2B5EF4-FFF2-40B4-BE49-F238E27FC236}">
                <a16:creationId xmlns:a16="http://schemas.microsoft.com/office/drawing/2014/main" id="{9CA7B5ED-3223-BF4D-AE13-5DDD6120253D}"/>
              </a:ext>
            </a:extLst>
          </p:cNvPr>
          <p:cNvSpPr txBox="1"/>
          <p:nvPr/>
        </p:nvSpPr>
        <p:spPr>
          <a:xfrm>
            <a:off x="254643" y="1751248"/>
            <a:ext cx="5578998"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Power is the probability of rejecting the null hypothesis H0 when the alternative hypothesis is true. The power of a hypothesis test is between 0 and 1; if the power is close to 1, the hypothesis test is very good at detecting a false null hypothesis.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graph shown in this section shows the power of each type of confidence interval for every hypothesized p (p_H0). What we are looking for is the type of interval that has the largest power.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From this visual, we can see that Power is greater with Profile Likelihood than with Wald Interval.</a:t>
            </a:r>
          </a:p>
        </p:txBody>
      </p:sp>
      <p:sp>
        <p:nvSpPr>
          <p:cNvPr id="7" name="Footer Placeholder 2">
            <a:extLst>
              <a:ext uri="{FF2B5EF4-FFF2-40B4-BE49-F238E27FC236}">
                <a16:creationId xmlns:a16="http://schemas.microsoft.com/office/drawing/2014/main" id="{6D84EF57-2C4A-6346-9722-2D0F3416C563}"/>
              </a:ext>
            </a:extLst>
          </p:cNvPr>
          <p:cNvSpPr>
            <a:spLocks noGrp="1"/>
          </p:cNvSpPr>
          <p:nvPr>
            <p:ph type="ftr" sz="quarter" idx="12"/>
          </p:nvPr>
        </p:nvSpPr>
        <p:spPr>
          <a:xfrm>
            <a:off x="4757001" y="6487140"/>
            <a:ext cx="2673945" cy="370860"/>
          </a:xfrm>
        </p:spPr>
        <p:txBody>
          <a:bodyPr/>
          <a:lstStyle/>
          <a:p>
            <a:r>
              <a:rPr lang="en-US" dirty="0"/>
              <a:t>An Edwards AFB Practitioner's Guide 17</a:t>
            </a:r>
          </a:p>
        </p:txBody>
      </p:sp>
    </p:spTree>
    <p:extLst>
      <p:ext uri="{BB962C8B-B14F-4D97-AF65-F5344CB8AC3E}">
        <p14:creationId xmlns:p14="http://schemas.microsoft.com/office/powerpoint/2010/main" val="1452695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F9D56C-9F40-E441-A74B-6500D21C27BB}"/>
              </a:ext>
            </a:extLst>
          </p:cNvPr>
          <p:cNvSpPr>
            <a:spLocks noGrp="1"/>
          </p:cNvSpPr>
          <p:nvPr>
            <p:ph sz="quarter" idx="10"/>
          </p:nvPr>
        </p:nvSpPr>
        <p:spPr/>
        <p:txBody>
          <a:bodyPr/>
          <a:lstStyle/>
          <a:p>
            <a:pPr marL="285750" indent="-285750">
              <a:buFont typeface="Arial" panose="020B0604020202020204" pitchFamily="34" charset="0"/>
              <a:buChar char="•"/>
            </a:pPr>
            <a:r>
              <a:rPr lang="en-US" sz="1600" dirty="0"/>
              <a:t>A field of possible interest is in Firth’s Bias Correction.  </a:t>
            </a:r>
          </a:p>
          <a:p>
            <a:pPr marL="285750" indent="-285750">
              <a:buFont typeface="Arial" panose="020B0604020202020204" pitchFamily="34" charset="0"/>
              <a:buChar char="•"/>
            </a:pPr>
            <a:r>
              <a:rPr lang="en-US" sz="1600" dirty="0"/>
              <a:t>What you do is add .5 the number of successes and 1 to the number of trials.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first row of numbers belong to the RMSE of Profile Likelihood.  It easy to notice that the change isn’t too drastic.  The change from No Adjusted to Adjusted is 38 % decrease.</a:t>
            </a:r>
          </a:p>
          <a:p>
            <a:pPr marL="285750" indent="-285750">
              <a:buFont typeface="Arial" panose="020B0604020202020204" pitchFamily="34" charset="0"/>
              <a:buChar char="•"/>
            </a:pPr>
            <a:r>
              <a:rPr lang="en-US" sz="1600" dirty="0"/>
              <a:t>Row two belongs to Wald.  With the Firth Correction applied, the RMSE went from 0.2701 to 0.0556, an 80% decrease from No adjustment.  This could prove helpful in future experimentations.</a:t>
            </a:r>
          </a:p>
          <a:p>
            <a:pPr marL="285750" indent="-285750">
              <a:buFont typeface="Arial" panose="020B0604020202020204" pitchFamily="34" charset="0"/>
              <a:buChar char="•"/>
            </a:pPr>
            <a:endParaRPr lang="en-US" dirty="0"/>
          </a:p>
          <a:p>
            <a:endParaRPr lang="en-US" dirty="0"/>
          </a:p>
        </p:txBody>
      </p:sp>
      <p:sp>
        <p:nvSpPr>
          <p:cNvPr id="3" name="Text Placeholder 2">
            <a:extLst>
              <a:ext uri="{FF2B5EF4-FFF2-40B4-BE49-F238E27FC236}">
                <a16:creationId xmlns:a16="http://schemas.microsoft.com/office/drawing/2014/main" id="{734E2C81-8EAE-2F4E-84F0-8134602B0660}"/>
              </a:ext>
            </a:extLst>
          </p:cNvPr>
          <p:cNvSpPr>
            <a:spLocks noGrp="1"/>
          </p:cNvSpPr>
          <p:nvPr>
            <p:ph type="body" sz="quarter" idx="4294967295"/>
          </p:nvPr>
        </p:nvSpPr>
        <p:spPr>
          <a:xfrm>
            <a:off x="1313878" y="22461"/>
            <a:ext cx="9301162" cy="1185863"/>
          </a:xfrm>
        </p:spPr>
        <p:txBody>
          <a:bodyPr anchor="ctr"/>
          <a:lstStyle/>
          <a:p>
            <a:pPr marL="0" indent="0" algn="ctr">
              <a:buNone/>
            </a:pPr>
            <a:r>
              <a:rPr lang="en-US" sz="4400" dirty="0"/>
              <a:t>Future Work</a:t>
            </a:r>
          </a:p>
        </p:txBody>
      </p:sp>
      <p:pic>
        <p:nvPicPr>
          <p:cNvPr id="4" name="Picture 3" descr="Graphical user interface, text, application&#10;&#10;Description automatically generated">
            <a:extLst>
              <a:ext uri="{FF2B5EF4-FFF2-40B4-BE49-F238E27FC236}">
                <a16:creationId xmlns:a16="http://schemas.microsoft.com/office/drawing/2014/main" id="{E286A29E-7C8D-9943-8611-E45D726AADF4}"/>
              </a:ext>
            </a:extLst>
          </p:cNvPr>
          <p:cNvPicPr>
            <a:picLocks noChangeAspect="1"/>
          </p:cNvPicPr>
          <p:nvPr/>
        </p:nvPicPr>
        <p:blipFill>
          <a:blip r:embed="rId2"/>
          <a:stretch>
            <a:fillRect/>
          </a:stretch>
        </p:blipFill>
        <p:spPr>
          <a:xfrm>
            <a:off x="1887759" y="2339293"/>
            <a:ext cx="8153400" cy="2540000"/>
          </a:xfrm>
          <a:prstGeom prst="rect">
            <a:avLst/>
          </a:prstGeom>
          <a:ln w="28575">
            <a:solidFill>
              <a:schemeClr val="tx1"/>
            </a:solidFill>
          </a:ln>
        </p:spPr>
      </p:pic>
      <p:sp>
        <p:nvSpPr>
          <p:cNvPr id="5" name="Footer Placeholder 2">
            <a:extLst>
              <a:ext uri="{FF2B5EF4-FFF2-40B4-BE49-F238E27FC236}">
                <a16:creationId xmlns:a16="http://schemas.microsoft.com/office/drawing/2014/main" id="{01B83D6A-B4AE-BF40-AFCB-56592AB2028F}"/>
              </a:ext>
            </a:extLst>
          </p:cNvPr>
          <p:cNvSpPr>
            <a:spLocks noGrp="1"/>
          </p:cNvSpPr>
          <p:nvPr>
            <p:ph type="ftr" sz="quarter" idx="12"/>
          </p:nvPr>
        </p:nvSpPr>
        <p:spPr>
          <a:xfrm>
            <a:off x="4737109" y="6464679"/>
            <a:ext cx="2659114" cy="370860"/>
          </a:xfrm>
        </p:spPr>
        <p:txBody>
          <a:bodyPr/>
          <a:lstStyle/>
          <a:p>
            <a:r>
              <a:rPr lang="en-US" dirty="0"/>
              <a:t>An Edwards AFB Practitioner's Guide 18</a:t>
            </a:r>
          </a:p>
        </p:txBody>
      </p:sp>
    </p:spTree>
    <p:extLst>
      <p:ext uri="{BB962C8B-B14F-4D97-AF65-F5344CB8AC3E}">
        <p14:creationId xmlns:p14="http://schemas.microsoft.com/office/powerpoint/2010/main" val="2326340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19684-54B4-794B-9503-9EF4C07F9FB8}"/>
              </a:ext>
            </a:extLst>
          </p:cNvPr>
          <p:cNvSpPr>
            <a:spLocks noGrp="1"/>
          </p:cNvSpPr>
          <p:nvPr>
            <p:ph sz="quarter" idx="10"/>
          </p:nvPr>
        </p:nvSpPr>
        <p:spPr/>
        <p:txBody>
          <a:bodyPr/>
          <a:lstStyle/>
          <a:p>
            <a:pPr algn="ctr"/>
            <a:endParaRPr lang="en-US" dirty="0"/>
          </a:p>
          <a:p>
            <a:pPr algn="ctr"/>
            <a:r>
              <a:rPr lang="en-US" dirty="0"/>
              <a:t>	Much of the research for this project was done by members of the 412 Test Support Squadron.</a:t>
            </a:r>
          </a:p>
          <a:p>
            <a:pPr algn="ctr"/>
            <a:endParaRPr lang="en-US" dirty="0"/>
          </a:p>
          <a:p>
            <a:pPr algn="ctr"/>
            <a:r>
              <a:rPr lang="en-US" dirty="0"/>
              <a:t> </a:t>
            </a:r>
            <a:r>
              <a:rPr lang="en-US" b="1" i="1" dirty="0"/>
              <a:t>Special Recognition to:</a:t>
            </a:r>
          </a:p>
          <a:p>
            <a:pPr algn="ctr"/>
            <a:r>
              <a:rPr lang="en-US" dirty="0"/>
              <a:t>Andrew </a:t>
            </a:r>
            <a:r>
              <a:rPr lang="en-US" dirty="0" err="1"/>
              <a:t>Zastovnik</a:t>
            </a:r>
            <a:endParaRPr lang="en-US" dirty="0"/>
          </a:p>
          <a:p>
            <a:pPr algn="ctr"/>
            <a:r>
              <a:rPr lang="en-US" dirty="0"/>
              <a:t>Dr. J Brownlow</a:t>
            </a:r>
          </a:p>
        </p:txBody>
      </p:sp>
      <p:sp>
        <p:nvSpPr>
          <p:cNvPr id="3" name="Text Placeholder 2">
            <a:extLst>
              <a:ext uri="{FF2B5EF4-FFF2-40B4-BE49-F238E27FC236}">
                <a16:creationId xmlns:a16="http://schemas.microsoft.com/office/drawing/2014/main" id="{0DDCE561-5BC1-DB4D-B772-8E6BC9FB82CB}"/>
              </a:ext>
            </a:extLst>
          </p:cNvPr>
          <p:cNvSpPr>
            <a:spLocks noGrp="1"/>
          </p:cNvSpPr>
          <p:nvPr>
            <p:ph type="body" sz="quarter" idx="4294967295"/>
          </p:nvPr>
        </p:nvSpPr>
        <p:spPr>
          <a:xfrm>
            <a:off x="1445419" y="22461"/>
            <a:ext cx="9301162" cy="1185863"/>
          </a:xfrm>
        </p:spPr>
        <p:txBody>
          <a:bodyPr anchor="ctr">
            <a:normAutofit/>
          </a:bodyPr>
          <a:lstStyle/>
          <a:p>
            <a:pPr marL="0" indent="0" algn="ctr">
              <a:buNone/>
            </a:pPr>
            <a:r>
              <a:rPr lang="en-US" sz="5400" dirty="0"/>
              <a:t>Special Recognition</a:t>
            </a:r>
          </a:p>
        </p:txBody>
      </p:sp>
    </p:spTree>
    <p:extLst>
      <p:ext uri="{BB962C8B-B14F-4D97-AF65-F5344CB8AC3E}">
        <p14:creationId xmlns:p14="http://schemas.microsoft.com/office/powerpoint/2010/main" val="170054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C8DE5B-221E-4343-B448-C5BBE96A8E3B}"/>
              </a:ext>
            </a:extLst>
          </p:cNvPr>
          <p:cNvSpPr>
            <a:spLocks noGrp="1"/>
          </p:cNvSpPr>
          <p:nvPr>
            <p:ph sz="quarter" idx="10"/>
          </p:nvPr>
        </p:nvSpPr>
        <p:spPr/>
        <p:txBody>
          <a:bodyPr/>
          <a:lstStyle/>
          <a:p>
            <a:pPr marL="457200" indent="-457200">
              <a:buFont typeface="Arial" panose="020B0604020202020204" pitchFamily="34" charset="0"/>
              <a:buChar char="•"/>
            </a:pPr>
            <a:r>
              <a:rPr lang="en-US" dirty="0">
                <a:hlinkClick r:id="rId2"/>
              </a:rPr>
              <a:t>https://towardsdatascience.com/five-confidence-intervals-for-proportions-that-you-should-know-about-7ff5484c024f</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u="sng" dirty="0">
                <a:hlinkClick r:id="rId3"/>
              </a:rPr>
              <a:t>https://ncss-wpengine.netdna-ssl.com/wp-content/themes/ncss/pdf/Procedures/PASS/Tests_for_One_Proportion.pdf</a:t>
            </a:r>
            <a:endParaRPr lang="en-US" u="sng"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u="sng" dirty="0">
                <a:hlinkClick r:id="rId4"/>
              </a:rPr>
              <a:t>https://journals.sagepub.com/doi/pdf/10.1177/1536867X0700700305</a:t>
            </a:r>
            <a:endParaRPr lang="en-US" u="sng"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Engineering Statistics, 5th Edition:,</a:t>
            </a:r>
            <a:r>
              <a:rPr lang="en-US" dirty="0">
                <a:solidFill>
                  <a:srgbClr val="FFFFFF"/>
                </a:solidFill>
              </a:rPr>
              <a:t> </a:t>
            </a:r>
            <a:r>
              <a:rPr lang="en-US" dirty="0" err="1"/>
              <a:t>Runger</a:t>
            </a:r>
            <a:r>
              <a:rPr lang="en-US" dirty="0"/>
              <a:t>, Norma F. </a:t>
            </a:r>
            <a:r>
              <a:rPr lang="en-US" dirty="0" err="1"/>
              <a:t>Hubele</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sp>
        <p:nvSpPr>
          <p:cNvPr id="5" name="TextBox 4">
            <a:extLst>
              <a:ext uri="{FF2B5EF4-FFF2-40B4-BE49-F238E27FC236}">
                <a16:creationId xmlns:a16="http://schemas.microsoft.com/office/drawing/2014/main" id="{9A9AE58E-76DC-474A-9FD7-09A0AD717F8A}"/>
              </a:ext>
            </a:extLst>
          </p:cNvPr>
          <p:cNvSpPr txBox="1"/>
          <p:nvPr/>
        </p:nvSpPr>
        <p:spPr>
          <a:xfrm>
            <a:off x="4974988" y="176084"/>
            <a:ext cx="2242024" cy="646331"/>
          </a:xfrm>
          <a:prstGeom prst="rect">
            <a:avLst/>
          </a:prstGeom>
          <a:noFill/>
        </p:spPr>
        <p:txBody>
          <a:bodyPr wrap="none" rtlCol="0">
            <a:spAutoFit/>
          </a:bodyPr>
          <a:lstStyle/>
          <a:p>
            <a:pPr algn="ctr"/>
            <a:r>
              <a:rPr lang="en-US" sz="3600" dirty="0"/>
              <a:t>References</a:t>
            </a:r>
          </a:p>
        </p:txBody>
      </p:sp>
    </p:spTree>
    <p:extLst>
      <p:ext uri="{BB962C8B-B14F-4D97-AF65-F5344CB8AC3E}">
        <p14:creationId xmlns:p14="http://schemas.microsoft.com/office/powerpoint/2010/main" val="723081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AC9073-6878-904D-B8B4-45BB0DED0455}"/>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a:solidFill>
                  <a:srgbClr val="FFFFFF"/>
                </a:solidFill>
              </a:rPr>
              <a:t>Internship Report</a:t>
            </a:r>
          </a:p>
        </p:txBody>
      </p:sp>
      <p:sp>
        <p:nvSpPr>
          <p:cNvPr id="3" name="Text Placeholder 2">
            <a:extLst>
              <a:ext uri="{FF2B5EF4-FFF2-40B4-BE49-F238E27FC236}">
                <a16:creationId xmlns:a16="http://schemas.microsoft.com/office/drawing/2014/main" id="{8C8599AF-752B-BB4D-B30E-D65AAE334142}"/>
              </a:ext>
            </a:extLst>
          </p:cNvPr>
          <p:cNvSpPr>
            <a:spLocks noGrp="1"/>
          </p:cNvSpPr>
          <p:nvPr>
            <p:ph type="body" idx="1"/>
          </p:nvPr>
        </p:nvSpPr>
        <p:spPr>
          <a:xfrm>
            <a:off x="1100014" y="5666792"/>
            <a:ext cx="10180696" cy="542592"/>
          </a:xfrm>
        </p:spPr>
        <p:txBody>
          <a:bodyPr vert="horz" lIns="91440" tIns="45720" rIns="91440" bIns="45720" rtlCol="0" anchor="t">
            <a:normAutofit/>
          </a:bodyPr>
          <a:lstStyle/>
          <a:p>
            <a:r>
              <a:rPr lang="en-US" dirty="0">
                <a:solidFill>
                  <a:schemeClr val="accent1">
                    <a:lumMod val="20000"/>
                    <a:lumOff val="80000"/>
                  </a:schemeClr>
                </a:solidFill>
              </a:rPr>
              <a:t>10 May 2021 – 30 July 2021</a:t>
            </a:r>
          </a:p>
        </p:txBody>
      </p:sp>
      <p:pic>
        <p:nvPicPr>
          <p:cNvPr id="5" name="Picture 4" descr="A picture containing text, person&#10;&#10;Description automatically generated">
            <a:extLst>
              <a:ext uri="{FF2B5EF4-FFF2-40B4-BE49-F238E27FC236}">
                <a16:creationId xmlns:a16="http://schemas.microsoft.com/office/drawing/2014/main" id="{4CD7AFED-960C-5E47-8163-C91193563E1A}"/>
              </a:ext>
            </a:extLst>
          </p:cNvPr>
          <p:cNvPicPr>
            <a:picLocks noChangeAspect="1"/>
          </p:cNvPicPr>
          <p:nvPr/>
        </p:nvPicPr>
        <p:blipFill rotWithShape="1">
          <a:blip r:embed="rId2"/>
          <a:srcRect t="2407" r="1" b="10179"/>
          <a:stretch/>
        </p:blipFill>
        <p:spPr>
          <a:xfrm>
            <a:off x="62592" y="100671"/>
            <a:ext cx="12066814" cy="4034681"/>
          </a:xfrm>
          <a:prstGeom prst="rect">
            <a:avLst/>
          </a:prstGeom>
        </p:spPr>
      </p:pic>
    </p:spTree>
    <p:extLst>
      <p:ext uri="{BB962C8B-B14F-4D97-AF65-F5344CB8AC3E}">
        <p14:creationId xmlns:p14="http://schemas.microsoft.com/office/powerpoint/2010/main" val="3706626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4448C6-C865-1840-B2C9-F8A229835F4C}"/>
              </a:ext>
            </a:extLst>
          </p:cNvPr>
          <p:cNvSpPr>
            <a:spLocks noGrp="1"/>
          </p:cNvSpPr>
          <p:nvPr>
            <p:ph type="title"/>
          </p:nvPr>
        </p:nvSpPr>
        <p:spPr>
          <a:xfrm>
            <a:off x="5440202" y="875449"/>
            <a:ext cx="6451110" cy="1255469"/>
          </a:xfrm>
        </p:spPr>
        <p:txBody>
          <a:bodyPr vert="horz" lIns="91440" tIns="45720" rIns="91440" bIns="45720" rtlCol="0" anchor="ctr">
            <a:normAutofit/>
          </a:bodyPr>
          <a:lstStyle/>
          <a:p>
            <a:r>
              <a:rPr lang="en-US" b="1" u="sng" dirty="0"/>
              <a:t>What Did I Learn</a:t>
            </a:r>
          </a:p>
        </p:txBody>
      </p:sp>
      <p:sp>
        <p:nvSpPr>
          <p:cNvPr id="19" name="Rectangle 18">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descr="A group of people posing for a picture next to a tank&#10;&#10;Description automatically generated with medium confidence">
            <a:extLst>
              <a:ext uri="{FF2B5EF4-FFF2-40B4-BE49-F238E27FC236}">
                <a16:creationId xmlns:a16="http://schemas.microsoft.com/office/drawing/2014/main" id="{4E6AB153-5671-A34B-843A-E3E99779C511}"/>
              </a:ext>
            </a:extLst>
          </p:cNvPr>
          <p:cNvPicPr>
            <a:picLocks noGrp="1" noChangeAspect="1"/>
          </p:cNvPicPr>
          <p:nvPr>
            <p:ph sz="half" idx="2"/>
          </p:nvPr>
        </p:nvPicPr>
        <p:blipFill>
          <a:blip r:embed="rId2"/>
          <a:stretch>
            <a:fillRect/>
          </a:stretch>
        </p:blipFill>
        <p:spPr>
          <a:xfrm>
            <a:off x="860771" y="2007421"/>
            <a:ext cx="3778286" cy="2833714"/>
          </a:xfrm>
          <a:prstGeom prst="rect">
            <a:avLst/>
          </a:prstGeom>
        </p:spPr>
      </p:pic>
      <p:sp>
        <p:nvSpPr>
          <p:cNvPr id="3" name="Content Placeholder 2">
            <a:extLst>
              <a:ext uri="{FF2B5EF4-FFF2-40B4-BE49-F238E27FC236}">
                <a16:creationId xmlns:a16="http://schemas.microsoft.com/office/drawing/2014/main" id="{1D6C9745-4BD6-3947-A1B0-67DE43F206BE}"/>
              </a:ext>
            </a:extLst>
          </p:cNvPr>
          <p:cNvSpPr>
            <a:spLocks noGrp="1"/>
          </p:cNvSpPr>
          <p:nvPr>
            <p:ph sz="half" idx="1"/>
          </p:nvPr>
        </p:nvSpPr>
        <p:spPr>
          <a:xfrm>
            <a:off x="5451644" y="1863524"/>
            <a:ext cx="6451109" cy="3921457"/>
          </a:xfrm>
        </p:spPr>
        <p:txBody>
          <a:bodyPr vert="horz" lIns="91440" tIns="45720" rIns="91440" bIns="45720" rtlCol="0" anchor="t">
            <a:normAutofit lnSpcReduction="10000"/>
          </a:bodyPr>
          <a:lstStyle/>
          <a:p>
            <a:pPr marL="0" algn="ctr"/>
            <a:r>
              <a:rPr lang="en-US" sz="1800" b="1" u="sng" dirty="0">
                <a:solidFill>
                  <a:srgbClr val="FFFFFF"/>
                </a:solidFill>
              </a:rPr>
              <a:t> Effort = Level of Quality = Satisfaction</a:t>
            </a:r>
          </a:p>
          <a:p>
            <a:pPr marL="0" algn="ctr"/>
            <a:r>
              <a:rPr lang="en-US" sz="1800" dirty="0">
                <a:solidFill>
                  <a:srgbClr val="FFFFFF"/>
                </a:solidFill>
              </a:rPr>
              <a:t>Each day, I got to choose what kind of day I wanted to have.  Being lazy was easy, but not rewarding.  Pushing myself to learn, ask, and be involved was more challenging, but that is what made me happy at the end of the day.</a:t>
            </a:r>
          </a:p>
          <a:p>
            <a:pPr marL="0" algn="ctr"/>
            <a:r>
              <a:rPr lang="en-US" sz="1800" b="1" u="sng" dirty="0">
                <a:solidFill>
                  <a:srgbClr val="FFFFFF"/>
                </a:solidFill>
              </a:rPr>
              <a:t>Understanding is much more important than Knowing</a:t>
            </a:r>
          </a:p>
          <a:p>
            <a:pPr marL="0" algn="ctr"/>
            <a:r>
              <a:rPr lang="en-US" sz="1800" dirty="0">
                <a:solidFill>
                  <a:srgbClr val="FFFFFF"/>
                </a:solidFill>
              </a:rPr>
              <a:t>From all the classes and projects I got to participate in I found it much more important to explain what was happening, especially with Statistics.</a:t>
            </a:r>
          </a:p>
          <a:p>
            <a:pPr marL="0" algn="ctr"/>
            <a:r>
              <a:rPr lang="en-US" sz="1800" b="1" u="sng" dirty="0">
                <a:solidFill>
                  <a:srgbClr val="FFFFFF"/>
                </a:solidFill>
              </a:rPr>
              <a:t>Technical Skills</a:t>
            </a:r>
          </a:p>
          <a:p>
            <a:pPr marL="0" algn="ctr"/>
            <a:r>
              <a:rPr lang="en-US" sz="1800" dirty="0">
                <a:solidFill>
                  <a:srgbClr val="FFFFFF"/>
                </a:solidFill>
              </a:rPr>
              <a:t>I was fortunate enough to give two presentations to the stats group, which was great!  I was able to also working on my coding skills, especially when dealing with statistical analysis.</a:t>
            </a:r>
          </a:p>
        </p:txBody>
      </p:sp>
    </p:spTree>
    <p:extLst>
      <p:ext uri="{BB962C8B-B14F-4D97-AF65-F5344CB8AC3E}">
        <p14:creationId xmlns:p14="http://schemas.microsoft.com/office/powerpoint/2010/main" val="3174440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B191E5A-195F-1C4D-A017-37D40BC7CB3B}"/>
              </a:ext>
            </a:extLst>
          </p:cNvPr>
          <p:cNvSpPr>
            <a:spLocks noGrp="1"/>
          </p:cNvSpPr>
          <p:nvPr>
            <p:ph type="title"/>
          </p:nvPr>
        </p:nvSpPr>
        <p:spPr>
          <a:xfrm>
            <a:off x="289248" y="908501"/>
            <a:ext cx="4998963" cy="1255469"/>
          </a:xfrm>
        </p:spPr>
        <p:txBody>
          <a:bodyPr vert="horz" lIns="91440" tIns="45720" rIns="91440" bIns="45720" rtlCol="0" anchor="ctr">
            <a:normAutofit/>
          </a:bodyPr>
          <a:lstStyle/>
          <a:p>
            <a:r>
              <a:rPr lang="en-US" dirty="0"/>
              <a:t>What Could Have been Better?</a:t>
            </a:r>
          </a:p>
        </p:txBody>
      </p:sp>
      <p:sp>
        <p:nvSpPr>
          <p:cNvPr id="3" name="Content Placeholder 2">
            <a:extLst>
              <a:ext uri="{FF2B5EF4-FFF2-40B4-BE49-F238E27FC236}">
                <a16:creationId xmlns:a16="http://schemas.microsoft.com/office/drawing/2014/main" id="{2FE88C7F-1B3C-8644-8F98-A22B46CCCD43}"/>
              </a:ext>
            </a:extLst>
          </p:cNvPr>
          <p:cNvSpPr>
            <a:spLocks noGrp="1"/>
          </p:cNvSpPr>
          <p:nvPr>
            <p:ph sz="half" idx="1"/>
          </p:nvPr>
        </p:nvSpPr>
        <p:spPr>
          <a:xfrm>
            <a:off x="289248" y="2141907"/>
            <a:ext cx="5299551" cy="3807591"/>
          </a:xfrm>
        </p:spPr>
        <p:txBody>
          <a:bodyPr vert="horz" lIns="91440" tIns="45720" rIns="91440" bIns="45720" rtlCol="0" anchor="t">
            <a:noAutofit/>
          </a:bodyPr>
          <a:lstStyle/>
          <a:p>
            <a:pPr marL="560070" indent="-285750">
              <a:buClr>
                <a:schemeClr val="bg1"/>
              </a:buClr>
              <a:buFont typeface="Arial" panose="020B0604020202020204" pitchFamily="34" charset="0"/>
              <a:buChar char="•"/>
            </a:pPr>
            <a:r>
              <a:rPr lang="en-US" sz="1600" dirty="0">
                <a:solidFill>
                  <a:srgbClr val="FFFFFF"/>
                </a:solidFill>
              </a:rPr>
              <a:t>Be done with COVID, not have computer problems…</a:t>
            </a:r>
          </a:p>
          <a:p>
            <a:pPr marL="560070" indent="-285750">
              <a:buClr>
                <a:schemeClr val="bg1"/>
              </a:buClr>
              <a:buFont typeface="Arial" panose="020B0604020202020204" pitchFamily="34" charset="0"/>
              <a:buChar char="•"/>
            </a:pPr>
            <a:r>
              <a:rPr lang="en-US" sz="1600" dirty="0">
                <a:solidFill>
                  <a:srgbClr val="FFFFFF"/>
                </a:solidFill>
              </a:rPr>
              <a:t>Emphasize the opportunities that come with a Mentor!</a:t>
            </a:r>
          </a:p>
          <a:p>
            <a:pPr marL="1062990" lvl="1" indent="-285750">
              <a:buClr>
                <a:schemeClr val="bg1"/>
              </a:buClr>
              <a:buFont typeface="Arial" panose="020B0604020202020204" pitchFamily="34" charset="0"/>
              <a:buChar char="•"/>
            </a:pPr>
            <a:r>
              <a:rPr lang="en-US" sz="1600" dirty="0">
                <a:solidFill>
                  <a:srgbClr val="FFFFFF"/>
                </a:solidFill>
              </a:rPr>
              <a:t>A mentor is more than someone that is to “look at your work”.  They allow you to observe their workstyle, answer questions, explain opportunities, and be a good example.</a:t>
            </a:r>
          </a:p>
          <a:p>
            <a:pPr marL="560070" indent="-285750">
              <a:buClr>
                <a:schemeClr val="bg1"/>
              </a:buClr>
              <a:buFont typeface="Arial" panose="020B0604020202020204" pitchFamily="34" charset="0"/>
              <a:buChar char="•"/>
            </a:pPr>
            <a:r>
              <a:rPr lang="en-US" sz="1600" dirty="0">
                <a:solidFill>
                  <a:srgbClr val="FFFFFF"/>
                </a:solidFill>
              </a:rPr>
              <a:t>Projects ( I would recommend at 3 projects to be done)</a:t>
            </a:r>
          </a:p>
          <a:p>
            <a:pPr marL="1062990" lvl="1" indent="-285750">
              <a:buClr>
                <a:schemeClr val="bg1"/>
              </a:buClr>
              <a:buFont typeface="Arial" panose="020B0604020202020204" pitchFamily="34" charset="0"/>
              <a:buChar char="•"/>
            </a:pPr>
            <a:r>
              <a:rPr lang="en-US" sz="1600" dirty="0">
                <a:solidFill>
                  <a:srgbClr val="FFFFFF"/>
                </a:solidFill>
              </a:rPr>
              <a:t>I really enjoyed all the projects I got to do.</a:t>
            </a:r>
          </a:p>
          <a:p>
            <a:pPr marL="1520190" lvl="2" indent="-285750">
              <a:buClr>
                <a:schemeClr val="bg1"/>
              </a:buClr>
              <a:buFont typeface="Arial" panose="020B0604020202020204" pitchFamily="34" charset="0"/>
              <a:buChar char="•"/>
            </a:pPr>
            <a:r>
              <a:rPr lang="en-US" dirty="0">
                <a:solidFill>
                  <a:srgbClr val="FFFFFF"/>
                </a:solidFill>
              </a:rPr>
              <a:t>Logit/ </a:t>
            </a:r>
            <a:r>
              <a:rPr lang="en-US" dirty="0" err="1">
                <a:solidFill>
                  <a:srgbClr val="FFFFFF"/>
                </a:solidFill>
              </a:rPr>
              <a:t>Probit</a:t>
            </a:r>
            <a:endParaRPr lang="en-US" dirty="0">
              <a:solidFill>
                <a:srgbClr val="FFFFFF"/>
              </a:solidFill>
            </a:endParaRPr>
          </a:p>
          <a:p>
            <a:pPr marL="1520190" lvl="2" indent="-285750">
              <a:buClr>
                <a:schemeClr val="bg1"/>
              </a:buClr>
              <a:buFont typeface="Arial" panose="020B0604020202020204" pitchFamily="34" charset="0"/>
              <a:buChar char="•"/>
            </a:pPr>
            <a:r>
              <a:rPr lang="en-US" dirty="0">
                <a:solidFill>
                  <a:srgbClr val="FFFFFF"/>
                </a:solidFill>
              </a:rPr>
              <a:t>Coding </a:t>
            </a:r>
          </a:p>
          <a:p>
            <a:pPr marL="1520190" lvl="2" indent="-285750">
              <a:buClr>
                <a:schemeClr val="bg1"/>
              </a:buClr>
              <a:buFont typeface="Arial" panose="020B0604020202020204" pitchFamily="34" charset="0"/>
              <a:buChar char="•"/>
            </a:pPr>
            <a:r>
              <a:rPr lang="en-US" dirty="0">
                <a:solidFill>
                  <a:srgbClr val="FFFFFF"/>
                </a:solidFill>
              </a:rPr>
              <a:t>Leaving Presentation</a:t>
            </a:r>
          </a:p>
          <a:p>
            <a:pPr marL="560070" indent="-285750">
              <a:buClr>
                <a:schemeClr val="bg1"/>
              </a:buClr>
              <a:buFont typeface="Arial" panose="020B0604020202020204" pitchFamily="34" charset="0"/>
              <a:buChar char="•"/>
            </a:pPr>
            <a:r>
              <a:rPr lang="en-US" sz="1600" dirty="0">
                <a:solidFill>
                  <a:srgbClr val="FFFFFF"/>
                </a:solidFill>
              </a:rPr>
              <a:t>Work with more people</a:t>
            </a:r>
          </a:p>
        </p:txBody>
      </p:sp>
      <p:pic>
        <p:nvPicPr>
          <p:cNvPr id="6" name="Content Placeholder 5" descr="A group of people posing for a photo&#10;&#10;Description automatically generated">
            <a:extLst>
              <a:ext uri="{FF2B5EF4-FFF2-40B4-BE49-F238E27FC236}">
                <a16:creationId xmlns:a16="http://schemas.microsoft.com/office/drawing/2014/main" id="{49C26B51-A5D8-1646-82A2-060D4F2570CB}"/>
              </a:ext>
            </a:extLst>
          </p:cNvPr>
          <p:cNvPicPr>
            <a:picLocks noGrp="1" noChangeAspect="1"/>
          </p:cNvPicPr>
          <p:nvPr>
            <p:ph sz="half" idx="2"/>
          </p:nvPr>
        </p:nvPicPr>
        <p:blipFill rotWithShape="1">
          <a:blip r:embed="rId2"/>
          <a:srcRect l="18890" r="15268" b="-2"/>
          <a:stretch/>
        </p:blipFill>
        <p:spPr>
          <a:xfrm>
            <a:off x="6083162" y="759254"/>
            <a:ext cx="5238340" cy="5330650"/>
          </a:xfrm>
          <a:prstGeom prst="rect">
            <a:avLst/>
          </a:prstGeom>
        </p:spPr>
      </p:pic>
    </p:spTree>
    <p:extLst>
      <p:ext uri="{BB962C8B-B14F-4D97-AF65-F5344CB8AC3E}">
        <p14:creationId xmlns:p14="http://schemas.microsoft.com/office/powerpoint/2010/main" val="319771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68C6D35-8EFF-8D47-BEA9-82090FB3E098}"/>
              </a:ext>
            </a:extLst>
          </p:cNvPr>
          <p:cNvSpPr>
            <a:spLocks noGrp="1"/>
          </p:cNvSpPr>
          <p:nvPr>
            <p:ph type="title"/>
          </p:nvPr>
        </p:nvSpPr>
        <p:spPr>
          <a:xfrm>
            <a:off x="289248" y="1123837"/>
            <a:ext cx="4998963" cy="1255469"/>
          </a:xfrm>
        </p:spPr>
        <p:txBody>
          <a:bodyPr vert="horz" lIns="91440" tIns="45720" rIns="91440" bIns="45720" rtlCol="0" anchor="ctr">
            <a:normAutofit/>
          </a:bodyPr>
          <a:lstStyle/>
          <a:p>
            <a:r>
              <a:rPr lang="en-US" dirty="0"/>
              <a:t>What I hope to do now</a:t>
            </a:r>
          </a:p>
        </p:txBody>
      </p:sp>
      <p:sp>
        <p:nvSpPr>
          <p:cNvPr id="3" name="Content Placeholder 2">
            <a:extLst>
              <a:ext uri="{FF2B5EF4-FFF2-40B4-BE49-F238E27FC236}">
                <a16:creationId xmlns:a16="http://schemas.microsoft.com/office/drawing/2014/main" id="{6CE37F61-9175-C445-BA0C-DB6B5C81752E}"/>
              </a:ext>
            </a:extLst>
          </p:cNvPr>
          <p:cNvSpPr>
            <a:spLocks noGrp="1"/>
          </p:cNvSpPr>
          <p:nvPr>
            <p:ph sz="half" idx="1"/>
          </p:nvPr>
        </p:nvSpPr>
        <p:spPr>
          <a:xfrm>
            <a:off x="289249" y="2510395"/>
            <a:ext cx="4998962" cy="3274586"/>
          </a:xfrm>
        </p:spPr>
        <p:txBody>
          <a:bodyPr vert="horz" lIns="91440" tIns="45720" rIns="91440" bIns="45720" rtlCol="0" anchor="t">
            <a:normAutofit/>
          </a:bodyPr>
          <a:lstStyle/>
          <a:p>
            <a:pPr>
              <a:buClr>
                <a:schemeClr val="bg1"/>
              </a:buClr>
            </a:pPr>
            <a:r>
              <a:rPr lang="en-US" dirty="0">
                <a:solidFill>
                  <a:srgbClr val="FFFFFF"/>
                </a:solidFill>
              </a:rPr>
              <a:t> LEARN MORE!</a:t>
            </a:r>
            <a:endParaRPr lang="en-US">
              <a:solidFill>
                <a:srgbClr val="FFFFFF"/>
              </a:solidFill>
            </a:endParaRPr>
          </a:p>
          <a:p>
            <a:pPr lvl="1">
              <a:buClr>
                <a:schemeClr val="bg1"/>
              </a:buClr>
            </a:pPr>
            <a:r>
              <a:rPr lang="en-US" dirty="0">
                <a:solidFill>
                  <a:srgbClr val="FFFFFF"/>
                </a:solidFill>
              </a:rPr>
              <a:t>Complete Undergrad, get my Masters, MAKE A DIFFERENCE!</a:t>
            </a:r>
            <a:endParaRPr lang="en-US">
              <a:solidFill>
                <a:srgbClr val="FFFFFF"/>
              </a:solidFill>
            </a:endParaRPr>
          </a:p>
          <a:p>
            <a:pPr>
              <a:buClr>
                <a:schemeClr val="bg1"/>
              </a:buClr>
            </a:pPr>
            <a:r>
              <a:rPr lang="en-US" dirty="0">
                <a:solidFill>
                  <a:srgbClr val="FFFFFF"/>
                </a:solidFill>
              </a:rPr>
              <a:t>I want to go back to school and promote Data Science/ Statistics.</a:t>
            </a:r>
            <a:endParaRPr lang="en-US">
              <a:solidFill>
                <a:srgbClr val="FFFFFF"/>
              </a:solidFill>
            </a:endParaRPr>
          </a:p>
          <a:p>
            <a:pPr lvl="1">
              <a:buClr>
                <a:schemeClr val="bg1"/>
              </a:buClr>
            </a:pPr>
            <a:r>
              <a:rPr lang="en-US" dirty="0">
                <a:solidFill>
                  <a:srgbClr val="FFFFFF"/>
                </a:solidFill>
              </a:rPr>
              <a:t>There are great opportunities.</a:t>
            </a:r>
            <a:endParaRPr lang="en-US">
              <a:solidFill>
                <a:srgbClr val="FFFFFF"/>
              </a:solidFill>
            </a:endParaRPr>
          </a:p>
          <a:p>
            <a:pPr>
              <a:buClr>
                <a:schemeClr val="bg1"/>
              </a:buClr>
            </a:pPr>
            <a:r>
              <a:rPr lang="en-US" dirty="0">
                <a:solidFill>
                  <a:srgbClr val="FFFFFF"/>
                </a:solidFill>
              </a:rPr>
              <a:t>Continue learning more about opportunities that come with my acquired knowledge and skills.</a:t>
            </a:r>
            <a:endParaRPr lang="en-US">
              <a:solidFill>
                <a:srgbClr val="FFFFFF"/>
              </a:solidFill>
            </a:endParaRPr>
          </a:p>
        </p:txBody>
      </p:sp>
      <p:pic>
        <p:nvPicPr>
          <p:cNvPr id="6" name="Content Placeholder 5" descr="A picture containing indoor&#10;&#10;Description automatically generated">
            <a:extLst>
              <a:ext uri="{FF2B5EF4-FFF2-40B4-BE49-F238E27FC236}">
                <a16:creationId xmlns:a16="http://schemas.microsoft.com/office/drawing/2014/main" id="{7E05CC4A-FEFD-E64C-9138-6B46714BFAC6}"/>
              </a:ext>
            </a:extLst>
          </p:cNvPr>
          <p:cNvPicPr>
            <a:picLocks noGrp="1" noChangeAspect="1"/>
          </p:cNvPicPr>
          <p:nvPr>
            <p:ph sz="half" idx="2"/>
          </p:nvPr>
        </p:nvPicPr>
        <p:blipFill rotWithShape="1">
          <a:blip r:embed="rId2"/>
          <a:srcRect l="88" r="23590" b="-1"/>
          <a:stretch/>
        </p:blipFill>
        <p:spPr>
          <a:xfrm rot="5400000">
            <a:off x="6037007" y="805409"/>
            <a:ext cx="5330650" cy="5238340"/>
          </a:xfrm>
          <a:prstGeom prst="rect">
            <a:avLst/>
          </a:prstGeom>
        </p:spPr>
      </p:pic>
    </p:spTree>
    <p:extLst>
      <p:ext uri="{BB962C8B-B14F-4D97-AF65-F5344CB8AC3E}">
        <p14:creationId xmlns:p14="http://schemas.microsoft.com/office/powerpoint/2010/main" val="3552894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DF5-2476-254D-B2C3-71221588A464}"/>
              </a:ext>
            </a:extLst>
          </p:cNvPr>
          <p:cNvSpPr>
            <a:spLocks noGrp="1"/>
          </p:cNvSpPr>
          <p:nvPr>
            <p:ph type="title"/>
          </p:nvPr>
        </p:nvSpPr>
        <p:spPr>
          <a:xfrm>
            <a:off x="3886200" y="267090"/>
            <a:ext cx="7315200" cy="1115143"/>
          </a:xfrm>
        </p:spPr>
        <p:txBody>
          <a:bodyPr/>
          <a:lstStyle/>
          <a:p>
            <a:r>
              <a:rPr lang="en-US" dirty="0"/>
              <a:t>Thank you!</a:t>
            </a:r>
          </a:p>
        </p:txBody>
      </p:sp>
      <p:sp>
        <p:nvSpPr>
          <p:cNvPr id="3" name="Text Placeholder 2">
            <a:extLst>
              <a:ext uri="{FF2B5EF4-FFF2-40B4-BE49-F238E27FC236}">
                <a16:creationId xmlns:a16="http://schemas.microsoft.com/office/drawing/2014/main" id="{40479794-0AC2-7F48-897C-89A78FFDA612}"/>
              </a:ext>
            </a:extLst>
          </p:cNvPr>
          <p:cNvSpPr>
            <a:spLocks noGrp="1"/>
          </p:cNvSpPr>
          <p:nvPr>
            <p:ph type="body" idx="1"/>
          </p:nvPr>
        </p:nvSpPr>
        <p:spPr>
          <a:xfrm>
            <a:off x="3886200" y="1382233"/>
            <a:ext cx="7315200" cy="5337544"/>
          </a:xfrm>
        </p:spPr>
        <p:txBody>
          <a:bodyPr>
            <a:normAutofit fontScale="92500" lnSpcReduction="10000"/>
          </a:bodyPr>
          <a:lstStyle/>
          <a:p>
            <a:pPr marL="342900" indent="-342900">
              <a:buFont typeface="Wingdings" pitchFamily="2" charset="2"/>
              <a:buChar char="q"/>
            </a:pPr>
            <a:r>
              <a:rPr lang="en-US" sz="2800" dirty="0"/>
              <a:t>Basketball</a:t>
            </a:r>
          </a:p>
          <a:p>
            <a:pPr marL="342900" indent="-342900">
              <a:buFont typeface="Wingdings" pitchFamily="2" charset="2"/>
              <a:buChar char="q"/>
            </a:pPr>
            <a:r>
              <a:rPr lang="en-US" sz="2800" dirty="0"/>
              <a:t>German Bagels - They were GREAT!</a:t>
            </a:r>
          </a:p>
          <a:p>
            <a:pPr marL="342900" indent="-342900">
              <a:buFont typeface="Wingdings" pitchFamily="2" charset="2"/>
              <a:buChar char="q"/>
            </a:pPr>
            <a:r>
              <a:rPr lang="en-US" sz="2800" dirty="0"/>
              <a:t>Racquetball</a:t>
            </a:r>
          </a:p>
          <a:p>
            <a:pPr marL="342900" indent="-342900">
              <a:buFont typeface="Wingdings" pitchFamily="2" charset="2"/>
              <a:buChar char="q"/>
            </a:pPr>
            <a:r>
              <a:rPr lang="en-US" sz="2800" dirty="0"/>
              <a:t>Pickleball</a:t>
            </a:r>
          </a:p>
          <a:p>
            <a:pPr marL="342900" indent="-342900">
              <a:buFont typeface="Wingdings" pitchFamily="2" charset="2"/>
              <a:buChar char="q"/>
            </a:pPr>
            <a:r>
              <a:rPr lang="en-US" sz="2800" dirty="0"/>
              <a:t>Corn Whole</a:t>
            </a:r>
          </a:p>
          <a:p>
            <a:pPr marL="342900" indent="-342900">
              <a:buFont typeface="Wingdings" pitchFamily="2" charset="2"/>
              <a:buChar char="q"/>
            </a:pPr>
            <a:r>
              <a:rPr lang="en-US" sz="2800" dirty="0"/>
              <a:t>Olive Mediterranean Café</a:t>
            </a:r>
          </a:p>
          <a:p>
            <a:pPr marL="342900" indent="-342900">
              <a:buFont typeface="Wingdings" pitchFamily="2" charset="2"/>
              <a:buChar char="q"/>
            </a:pPr>
            <a:r>
              <a:rPr lang="en-US" sz="2800" dirty="0"/>
              <a:t>Museum</a:t>
            </a:r>
          </a:p>
          <a:p>
            <a:pPr marL="342900" indent="-342900">
              <a:buFont typeface="Wingdings" pitchFamily="2" charset="2"/>
              <a:buChar char="q"/>
            </a:pPr>
            <a:r>
              <a:rPr lang="en-US" sz="2800" dirty="0"/>
              <a:t>Unmuting so people can hear you laugh</a:t>
            </a:r>
          </a:p>
          <a:p>
            <a:pPr marL="342900" indent="-342900">
              <a:buFont typeface="Wingdings" pitchFamily="2" charset="2"/>
              <a:buChar char="q"/>
            </a:pPr>
            <a:r>
              <a:rPr lang="en-US" sz="2800" dirty="0"/>
              <a:t>My own cubical space</a:t>
            </a:r>
          </a:p>
          <a:p>
            <a:pPr marL="342900" indent="-342900">
              <a:buFont typeface="Wingdings" pitchFamily="2" charset="2"/>
              <a:buChar char="q"/>
            </a:pPr>
            <a:r>
              <a:rPr lang="en-US" sz="2800" dirty="0"/>
              <a:t>Lots of merchandise</a:t>
            </a:r>
          </a:p>
          <a:p>
            <a:pPr marL="342900" indent="-342900">
              <a:buFont typeface="Wingdings" pitchFamily="2" charset="2"/>
              <a:buChar char="q"/>
            </a:pPr>
            <a:r>
              <a:rPr lang="en-US" sz="2800" dirty="0"/>
              <a:t>And many more Great Experiences!</a:t>
            </a:r>
          </a:p>
        </p:txBody>
      </p:sp>
      <p:pic>
        <p:nvPicPr>
          <p:cNvPr id="2050" name="Picture 2" descr="Edwards Air Force Base (@EdwardsAFB) | Twitter">
            <a:extLst>
              <a:ext uri="{FF2B5EF4-FFF2-40B4-BE49-F238E27FC236}">
                <a16:creationId xmlns:a16="http://schemas.microsoft.com/office/drawing/2014/main" id="{FD2F121A-964C-F242-B46D-F4EC62451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1663"/>
            <a:ext cx="3440112" cy="344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62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22169" y="1424246"/>
            <a:ext cx="11297238" cy="5121519"/>
          </a:xfrm>
        </p:spPr>
        <p:txBody>
          <a:bodyPr vert="horz" lIns="91440" tIns="45720" rIns="91440" bIns="45720" rtlCol="0" anchor="t">
            <a:normAutofit/>
          </a:bodyPr>
          <a:lstStyle/>
          <a:p>
            <a:r>
              <a:rPr lang="en-US" sz="2400" b="1" dirty="0"/>
              <a:t>Review One-Sample Proportion Testing</a:t>
            </a:r>
          </a:p>
          <a:p>
            <a:r>
              <a:rPr lang="en-US" sz="2400" b="1" dirty="0"/>
              <a:t>Wald Intervals</a:t>
            </a:r>
          </a:p>
          <a:p>
            <a:r>
              <a:rPr lang="en-US" sz="2400" b="1" dirty="0"/>
              <a:t>Profile-Likelihood Intervals</a:t>
            </a:r>
          </a:p>
          <a:p>
            <a:r>
              <a:rPr lang="en-US" sz="2400" b="1" dirty="0"/>
              <a:t>Type I Error Simulation</a:t>
            </a:r>
          </a:p>
          <a:p>
            <a:r>
              <a:rPr lang="en-US" sz="2400" b="1" dirty="0"/>
              <a:t>Type II Error Simulation</a:t>
            </a:r>
          </a:p>
          <a:p>
            <a:r>
              <a:rPr lang="en-US" sz="2400" b="1" dirty="0"/>
              <a:t>Future Work </a:t>
            </a:r>
          </a:p>
          <a:p>
            <a:r>
              <a:rPr lang="en-US" sz="2400" b="1" dirty="0"/>
              <a:t>Internship Report</a:t>
            </a:r>
          </a:p>
          <a:p>
            <a:pPr marL="0" indent="0">
              <a:buNone/>
            </a:pPr>
            <a:endParaRPr lang="en-US" sz="1800" dirty="0">
              <a:cs typeface="Calibri"/>
            </a:endParaRPr>
          </a:p>
          <a:p>
            <a:endParaRPr lang="en-US" dirty="0">
              <a:cs typeface="Calibri"/>
            </a:endParaRPr>
          </a:p>
        </p:txBody>
      </p:sp>
      <p:sp>
        <p:nvSpPr>
          <p:cNvPr id="3" name="Title 2"/>
          <p:cNvSpPr>
            <a:spLocks noGrp="1"/>
          </p:cNvSpPr>
          <p:nvPr>
            <p:ph type="title" idx="4294967295"/>
          </p:nvPr>
        </p:nvSpPr>
        <p:spPr>
          <a:xfrm>
            <a:off x="0" y="149732"/>
            <a:ext cx="12192000" cy="747735"/>
          </a:xfrm>
        </p:spPr>
        <p:txBody>
          <a:bodyPr/>
          <a:lstStyle/>
          <a:p>
            <a:pPr algn="ctr"/>
            <a:r>
              <a:rPr lang="en-US" dirty="0">
                <a:cs typeface="Calibri Light"/>
              </a:rPr>
              <a:t>Presentation Overview</a:t>
            </a:r>
          </a:p>
        </p:txBody>
      </p:sp>
      <p:sp>
        <p:nvSpPr>
          <p:cNvPr id="4" name="Footer Placeholder 3"/>
          <p:cNvSpPr>
            <a:spLocks noGrp="1"/>
          </p:cNvSpPr>
          <p:nvPr>
            <p:ph type="ftr" sz="quarter" idx="12"/>
          </p:nvPr>
        </p:nvSpPr>
        <p:spPr/>
        <p:txBody>
          <a:bodyPr/>
          <a:lstStyle/>
          <a:p>
            <a:r>
              <a:rPr lang="en-US"/>
              <a:t>An Edwards AFB Practitioner's Guide</a:t>
            </a:r>
          </a:p>
        </p:txBody>
      </p:sp>
      <p:sp>
        <p:nvSpPr>
          <p:cNvPr id="5" name="Slide Number Placeholder 4"/>
          <p:cNvSpPr>
            <a:spLocks noGrp="1"/>
          </p:cNvSpPr>
          <p:nvPr>
            <p:ph type="sldNum" sz="quarter" idx="13"/>
          </p:nvPr>
        </p:nvSpPr>
        <p:spPr/>
        <p:txBody>
          <a:bodyPr/>
          <a:lstStyle/>
          <a:p>
            <a:r>
              <a:rPr lang="en-US"/>
              <a:t>2</a:t>
            </a:r>
          </a:p>
        </p:txBody>
      </p:sp>
    </p:spTree>
    <p:extLst>
      <p:ext uri="{BB962C8B-B14F-4D97-AF65-F5344CB8AC3E}">
        <p14:creationId xmlns:p14="http://schemas.microsoft.com/office/powerpoint/2010/main" val="182383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677E-F44C-4D78-98B9-4C7A7FE999D5}"/>
              </a:ext>
            </a:extLst>
          </p:cNvPr>
          <p:cNvSpPr>
            <a:spLocks noGrp="1"/>
          </p:cNvSpPr>
          <p:nvPr>
            <p:ph type="title" idx="4294967295"/>
          </p:nvPr>
        </p:nvSpPr>
        <p:spPr>
          <a:xfrm>
            <a:off x="0" y="149734"/>
            <a:ext cx="12192000" cy="657422"/>
          </a:xfrm>
        </p:spPr>
        <p:txBody>
          <a:bodyPr>
            <a:normAutofit fontScale="90000"/>
          </a:bodyPr>
          <a:lstStyle/>
          <a:p>
            <a:pPr algn="ctr"/>
            <a:r>
              <a:rPr lang="en-US" dirty="0"/>
              <a:t>One-Sample Proportion Testing</a:t>
            </a:r>
          </a:p>
        </p:txBody>
      </p:sp>
      <p:sp>
        <p:nvSpPr>
          <p:cNvPr id="3" name="Content Placeholder 2">
            <a:extLst>
              <a:ext uri="{FF2B5EF4-FFF2-40B4-BE49-F238E27FC236}">
                <a16:creationId xmlns:a16="http://schemas.microsoft.com/office/drawing/2014/main" id="{8DC12FAF-2ADB-46A3-A2C6-08FF36A5CC39}"/>
              </a:ext>
            </a:extLst>
          </p:cNvPr>
          <p:cNvSpPr>
            <a:spLocks noGrp="1"/>
          </p:cNvSpPr>
          <p:nvPr>
            <p:ph idx="4294967295"/>
          </p:nvPr>
        </p:nvSpPr>
        <p:spPr>
          <a:xfrm>
            <a:off x="838200" y="1212460"/>
            <a:ext cx="10515600" cy="4869375"/>
          </a:xfrm>
        </p:spPr>
        <p:txBody>
          <a:bodyPr vert="horz" lIns="91440" tIns="45720" rIns="91440" bIns="45720" rtlCol="0" anchor="t">
            <a:normAutofit/>
          </a:bodyPr>
          <a:lstStyle/>
          <a:p>
            <a:pPr marL="457200" lvl="1" indent="0" algn="ctr">
              <a:buNone/>
            </a:pPr>
            <a:r>
              <a:rPr lang="en-US" sz="3600" b="1" u="sng" dirty="0">
                <a:cs typeface="Calibri" panose="020F0502020204030204"/>
              </a:rPr>
              <a:t>Question from Pharma</a:t>
            </a:r>
          </a:p>
          <a:p>
            <a:pPr lvl="1"/>
            <a:endParaRPr lang="en-US" sz="3200" dirty="0">
              <a:cs typeface="Calibri" panose="020F0502020204030204"/>
            </a:endParaRPr>
          </a:p>
          <a:p>
            <a:pPr lvl="1"/>
            <a:r>
              <a:rPr lang="en-US" sz="3200" dirty="0">
                <a:cs typeface="Calibri" panose="020F0502020204030204"/>
              </a:rPr>
              <a:t>Suppose that the current treatment for a disease cures 62% of all cases.  A new treatment has been proposed and studied.  In a sample of 80 subjects with the disease that were treated with a new method, 63 were cured.  </a:t>
            </a:r>
          </a:p>
          <a:p>
            <a:pPr lvl="1"/>
            <a:endParaRPr lang="en-US" sz="3200" dirty="0">
              <a:cs typeface="Calibri" panose="020F0502020204030204"/>
            </a:endParaRPr>
          </a:p>
          <a:p>
            <a:pPr lvl="1"/>
            <a:r>
              <a:rPr lang="en-US" sz="3200" b="1" i="1" dirty="0">
                <a:cs typeface="Calibri" panose="020F0502020204030204"/>
              </a:rPr>
              <a:t>Do the results of this study support the claim that the new method has a higher response rate than the existing method?</a:t>
            </a:r>
          </a:p>
        </p:txBody>
      </p:sp>
      <p:sp>
        <p:nvSpPr>
          <p:cNvPr id="4" name="Footer Placeholder 3"/>
          <p:cNvSpPr>
            <a:spLocks noGrp="1"/>
          </p:cNvSpPr>
          <p:nvPr>
            <p:ph type="ftr" sz="quarter" idx="12"/>
          </p:nvPr>
        </p:nvSpPr>
        <p:spPr/>
        <p:txBody>
          <a:bodyPr/>
          <a:lstStyle/>
          <a:p>
            <a:r>
              <a:rPr lang="en-US"/>
              <a:t>An Edwards AFB Practitioner's Guide</a:t>
            </a:r>
          </a:p>
        </p:txBody>
      </p:sp>
      <p:sp>
        <p:nvSpPr>
          <p:cNvPr id="5" name="Slide Number Placeholder 4"/>
          <p:cNvSpPr>
            <a:spLocks noGrp="1"/>
          </p:cNvSpPr>
          <p:nvPr>
            <p:ph type="sldNum" sz="quarter" idx="13"/>
          </p:nvPr>
        </p:nvSpPr>
        <p:spPr/>
        <p:txBody>
          <a:bodyPr/>
          <a:lstStyle/>
          <a:p>
            <a:r>
              <a:rPr lang="en-US"/>
              <a:t>3</a:t>
            </a:r>
          </a:p>
        </p:txBody>
      </p:sp>
    </p:spTree>
    <p:extLst>
      <p:ext uri="{BB962C8B-B14F-4D97-AF65-F5344CB8AC3E}">
        <p14:creationId xmlns:p14="http://schemas.microsoft.com/office/powerpoint/2010/main" val="327761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677E-F44C-4D78-98B9-4C7A7FE999D5}"/>
              </a:ext>
            </a:extLst>
          </p:cNvPr>
          <p:cNvSpPr>
            <a:spLocks noGrp="1"/>
          </p:cNvSpPr>
          <p:nvPr>
            <p:ph type="title" idx="4294967295"/>
          </p:nvPr>
        </p:nvSpPr>
        <p:spPr>
          <a:xfrm>
            <a:off x="0" y="149734"/>
            <a:ext cx="12192000" cy="657422"/>
          </a:xfrm>
        </p:spPr>
        <p:txBody>
          <a:bodyPr>
            <a:normAutofit fontScale="90000"/>
          </a:bodyPr>
          <a:lstStyle/>
          <a:p>
            <a:pPr algn="ctr"/>
            <a:r>
              <a:rPr lang="en-US" dirty="0"/>
              <a:t>One-Sample Proportion Testing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C12FAF-2ADB-46A3-A2C6-08FF36A5CC39}"/>
                  </a:ext>
                </a:extLst>
              </p:cNvPr>
              <p:cNvSpPr>
                <a:spLocks noGrp="1"/>
              </p:cNvSpPr>
              <p:nvPr>
                <p:ph idx="4294967295"/>
              </p:nvPr>
            </p:nvSpPr>
            <p:spPr>
              <a:xfrm>
                <a:off x="438912" y="1448943"/>
                <a:ext cx="8805672" cy="5143881"/>
              </a:xfrm>
            </p:spPr>
            <p:txBody>
              <a:bodyPr vert="horz" lIns="91440" tIns="45720" rIns="91440" bIns="45720" rtlCol="0" anchor="t">
                <a:normAutofit/>
              </a:bodyPr>
              <a:lstStyle/>
              <a:p>
                <a:pPr lvl="1"/>
                <a:r>
                  <a:rPr lang="en-US" sz="3200" dirty="0">
                    <a:cs typeface="Calibri" panose="020F0502020204030204"/>
                  </a:rPr>
                  <a:t>We use One-Sample Proportion methods to understand populations that are split into two categories (e.g. yes/no, success/failure).</a:t>
                </a:r>
              </a:p>
              <a:p>
                <a:pPr lvl="2">
                  <a:buFont typeface="Wingdings" panose="05000000000000000000" pitchFamily="2" charset="2"/>
                  <a:buChar char="è"/>
                </a:pPr>
                <a14:m>
                  <m:oMath xmlns:m="http://schemas.openxmlformats.org/officeDocument/2006/math">
                    <m:r>
                      <a:rPr lang="en-US" sz="2800" b="0" i="1" smtClean="0">
                        <a:latin typeface="Cambria Math" panose="02040503050406030204" pitchFamily="18" charset="0"/>
                        <a:cs typeface="Calibri" panose="020F0502020204030204"/>
                      </a:rPr>
                      <m:t> </m:t>
                    </m:r>
                    <m:r>
                      <a:rPr lang="en-US" sz="2800" b="0" i="1" smtClean="0">
                        <a:latin typeface="Cambria Math" panose="02040503050406030204" pitchFamily="18" charset="0"/>
                        <a:cs typeface="Calibri" panose="020F0502020204030204"/>
                      </a:rPr>
                      <m:t>𝑝</m:t>
                    </m:r>
                    <m:r>
                      <a:rPr lang="en-US" sz="2800" b="0" i="0" smtClean="0">
                        <a:latin typeface="Cambria Math" panose="02040503050406030204" pitchFamily="18" charset="0"/>
                        <a:cs typeface="Calibri" panose="020F0502020204030204"/>
                      </a:rPr>
                      <m:t>= </m:t>
                    </m:r>
                  </m:oMath>
                </a14:m>
                <a:r>
                  <a:rPr lang="en-US" sz="2800" dirty="0">
                    <a:cs typeface="Calibri" panose="020F0502020204030204"/>
                  </a:rPr>
                  <a:t>Population Proportion</a:t>
                </a:r>
              </a:p>
              <a:p>
                <a:pPr lvl="2">
                  <a:buFont typeface="Wingdings" panose="05000000000000000000" pitchFamily="2" charset="2"/>
                  <a:buChar char="è"/>
                </a:pPr>
                <a:r>
                  <a:rPr lang="en-US" sz="2800" b="0" dirty="0">
                    <a:cs typeface="Calibri" panose="020F0502020204030204"/>
                  </a:rPr>
                  <a:t> Range: </a:t>
                </a:r>
                <a14:m>
                  <m:oMath xmlns:m="http://schemas.openxmlformats.org/officeDocument/2006/math">
                    <m:r>
                      <a:rPr lang="en-US" sz="2800" b="0" i="1" smtClean="0">
                        <a:latin typeface="Cambria Math" panose="02040503050406030204" pitchFamily="18" charset="0"/>
                        <a:cs typeface="Calibri" panose="020F0502020204030204"/>
                      </a:rPr>
                      <m:t>0</m:t>
                    </m:r>
                    <m:r>
                      <a:rPr lang="en-US" sz="2800" b="0" i="1" smtClean="0">
                        <a:latin typeface="Cambria Math" panose="02040503050406030204" pitchFamily="18" charset="0"/>
                        <a:ea typeface="Cambria Math" panose="02040503050406030204" pitchFamily="18" charset="0"/>
                        <a:cs typeface="Calibri" panose="020F0502020204030204"/>
                      </a:rPr>
                      <m:t>≤</m:t>
                    </m:r>
                    <m:r>
                      <a:rPr lang="en-US" sz="2800" b="0" i="1" smtClean="0">
                        <a:latin typeface="Cambria Math" panose="02040503050406030204" pitchFamily="18" charset="0"/>
                        <a:ea typeface="Cambria Math" panose="02040503050406030204" pitchFamily="18" charset="0"/>
                        <a:cs typeface="Calibri" panose="020F0502020204030204"/>
                      </a:rPr>
                      <m:t>𝑝</m:t>
                    </m:r>
                    <m:r>
                      <a:rPr lang="en-US" sz="2800" b="0" i="1" smtClean="0">
                        <a:latin typeface="Cambria Math" panose="02040503050406030204" pitchFamily="18" charset="0"/>
                        <a:ea typeface="Cambria Math" panose="02040503050406030204" pitchFamily="18" charset="0"/>
                        <a:cs typeface="Calibri" panose="020F0502020204030204"/>
                      </a:rPr>
                      <m:t>≤1</m:t>
                    </m:r>
                  </m:oMath>
                </a14:m>
                <a:endParaRPr lang="en-US" sz="3200" dirty="0">
                  <a:cs typeface="Calibri" panose="020F0502020204030204"/>
                </a:endParaRPr>
              </a:p>
              <a:p>
                <a:pPr lvl="1"/>
                <a:r>
                  <a:rPr lang="en-US" sz="3200" dirty="0">
                    <a:cs typeface="Calibri" panose="020F0502020204030204"/>
                  </a:rPr>
                  <a:t>Because surveying everyone in the population is not feasible, working with smaller groups (i.e. samples) is necessary. </a:t>
                </a:r>
              </a:p>
              <a:p>
                <a:pPr lvl="2">
                  <a:buFont typeface="Wingdings" panose="05000000000000000000" pitchFamily="2" charset="2"/>
                  <a:buChar char="è"/>
                </a:pPr>
                <a:r>
                  <a:rPr lang="en-US" sz="2800" dirty="0">
                    <a:cs typeface="Calibri" panose="020F0502020204030204"/>
                    <a:sym typeface="Wingdings" panose="05000000000000000000" pitchFamily="2" charset="2"/>
                  </a:rPr>
                  <a:t> Categorical Data: success = 1, failure = 0</a:t>
                </a:r>
              </a:p>
              <a:p>
                <a:pPr lvl="2">
                  <a:buFont typeface="Wingdings" panose="05000000000000000000" pitchFamily="2" charset="2"/>
                  <a:buChar char="è"/>
                </a:pPr>
                <a:r>
                  <a:rPr lang="en-US" sz="2800" dirty="0">
                    <a:cs typeface="Calibri" panose="020F0502020204030204"/>
                    <a:sym typeface="Wingdings" panose="05000000000000000000" pitchFamily="2" charset="2"/>
                  </a:rPr>
                  <a:t> Summary statistics and graphs</a:t>
                </a:r>
              </a:p>
              <a:p>
                <a:pPr lvl="2">
                  <a:buFont typeface="Wingdings" panose="05000000000000000000" pitchFamily="2" charset="2"/>
                  <a:buChar char="è"/>
                </a:pPr>
                <a:r>
                  <a:rPr lang="en-US" sz="2800" dirty="0">
                    <a:cs typeface="Calibri" panose="020F0502020204030204"/>
                    <a:sym typeface="Wingdings" panose="05000000000000000000" pitchFamily="2" charset="2"/>
                  </a:rPr>
                  <a:t> </a:t>
                </a:r>
                <a14:m>
                  <m:oMath xmlns:m="http://schemas.openxmlformats.org/officeDocument/2006/math">
                    <m:acc>
                      <m:accPr>
                        <m:chr m:val="̂"/>
                        <m:ctrlPr>
                          <a:rPr lang="en-US" sz="2800" i="1" smtClean="0">
                            <a:latin typeface="Cambria Math" panose="02040503050406030204" pitchFamily="18" charset="0"/>
                            <a:cs typeface="Calibri" panose="020F0502020204030204"/>
                            <a:sym typeface="Wingdings" panose="05000000000000000000" pitchFamily="2" charset="2"/>
                          </a:rPr>
                        </m:ctrlPr>
                      </m:accPr>
                      <m:e>
                        <m:r>
                          <a:rPr lang="en-US" sz="2800" b="0" i="1" smtClean="0">
                            <a:latin typeface="Cambria Math" panose="02040503050406030204" pitchFamily="18" charset="0"/>
                            <a:cs typeface="Calibri" panose="020F0502020204030204"/>
                            <a:sym typeface="Wingdings" panose="05000000000000000000" pitchFamily="2" charset="2"/>
                          </a:rPr>
                          <m:t>𝑝</m:t>
                        </m:r>
                      </m:e>
                    </m:acc>
                  </m:oMath>
                </a14:m>
                <a:r>
                  <a:rPr lang="en-US" sz="2800" dirty="0">
                    <a:cs typeface="Calibri" panose="020F0502020204030204"/>
                    <a:sym typeface="Wingdings" panose="05000000000000000000" pitchFamily="2" charset="2"/>
                  </a:rPr>
                  <a:t> = Sample Proportion: </a:t>
                </a:r>
                <a14:m>
                  <m:oMath xmlns:m="http://schemas.openxmlformats.org/officeDocument/2006/math">
                    <m:r>
                      <a:rPr lang="en-US" sz="2800" i="1">
                        <a:latin typeface="Cambria Math" panose="02040503050406030204" pitchFamily="18" charset="0"/>
                        <a:cs typeface="Calibri" panose="020F0502020204030204"/>
                      </a:rPr>
                      <m:t>0</m:t>
                    </m:r>
                    <m:r>
                      <a:rPr lang="en-US" sz="2800" i="1">
                        <a:latin typeface="Cambria Math" panose="02040503050406030204" pitchFamily="18" charset="0"/>
                        <a:ea typeface="Cambria Math" panose="02040503050406030204" pitchFamily="18" charset="0"/>
                        <a:cs typeface="Calibri" panose="020F0502020204030204"/>
                      </a:rPr>
                      <m:t>≤</m:t>
                    </m:r>
                    <m:acc>
                      <m:accPr>
                        <m:chr m:val="̂"/>
                        <m:ctrlPr>
                          <a:rPr lang="en-US" sz="2800" i="1" smtClean="0">
                            <a:latin typeface="Cambria Math" panose="02040503050406030204" pitchFamily="18" charset="0"/>
                            <a:ea typeface="Cambria Math" panose="02040503050406030204" pitchFamily="18" charset="0"/>
                            <a:cs typeface="Calibri" panose="020F0502020204030204"/>
                          </a:rPr>
                        </m:ctrlPr>
                      </m:accPr>
                      <m:e>
                        <m:r>
                          <a:rPr lang="en-US" sz="2800" b="0" i="1" smtClean="0">
                            <a:latin typeface="Cambria Math" panose="02040503050406030204" pitchFamily="18" charset="0"/>
                            <a:ea typeface="Cambria Math" panose="02040503050406030204" pitchFamily="18" charset="0"/>
                            <a:cs typeface="Calibri" panose="020F0502020204030204"/>
                          </a:rPr>
                          <m:t>𝑝</m:t>
                        </m:r>
                      </m:e>
                    </m:acc>
                    <m:r>
                      <a:rPr lang="en-US" sz="2800" i="1">
                        <a:latin typeface="Cambria Math" panose="02040503050406030204" pitchFamily="18" charset="0"/>
                        <a:ea typeface="Cambria Math" panose="02040503050406030204" pitchFamily="18" charset="0"/>
                        <a:cs typeface="Calibri" panose="020F0502020204030204"/>
                      </a:rPr>
                      <m:t>≤1</m:t>
                    </m:r>
                  </m:oMath>
                </a14:m>
                <a:endParaRPr lang="en-US" sz="3200" dirty="0">
                  <a:cs typeface="Calibri" panose="020F0502020204030204"/>
                </a:endParaRPr>
              </a:p>
              <a:p>
                <a:pPr lvl="2">
                  <a:buFont typeface="Wingdings" panose="05000000000000000000" pitchFamily="2" charset="2"/>
                  <a:buChar char="è"/>
                </a:pPr>
                <a:endParaRPr lang="en-US" sz="2800" dirty="0">
                  <a:cs typeface="Calibri" panose="020F0502020204030204"/>
                  <a:sym typeface="Wingdings" panose="05000000000000000000" pitchFamily="2" charset="2"/>
                </a:endParaRPr>
              </a:p>
              <a:p>
                <a:pPr lvl="2">
                  <a:buFont typeface="Wingdings" panose="05000000000000000000" pitchFamily="2" charset="2"/>
                  <a:buChar char="è"/>
                </a:pPr>
                <a:endParaRPr lang="en-US" sz="2800" dirty="0">
                  <a:cs typeface="Calibri" panose="020F0502020204030204"/>
                </a:endParaRPr>
              </a:p>
              <a:p>
                <a:pPr lvl="1"/>
                <a:endParaRPr lang="en-US" sz="3200" dirty="0">
                  <a:cs typeface="Calibri" panose="020F0502020204030204"/>
                </a:endParaRPr>
              </a:p>
            </p:txBody>
          </p:sp>
        </mc:Choice>
        <mc:Fallback>
          <p:sp>
            <p:nvSpPr>
              <p:cNvPr id="3" name="Content Placeholder 2">
                <a:extLst>
                  <a:ext uri="{FF2B5EF4-FFF2-40B4-BE49-F238E27FC236}">
                    <a16:creationId xmlns:a16="http://schemas.microsoft.com/office/drawing/2014/main" id="{8DC12FAF-2ADB-46A3-A2C6-08FF36A5CC39}"/>
                  </a:ext>
                </a:extLst>
              </p:cNvPr>
              <p:cNvSpPr>
                <a:spLocks noGrp="1" noRot="1" noChangeAspect="1" noMove="1" noResize="1" noEditPoints="1" noAdjustHandles="1" noChangeArrowheads="1" noChangeShapeType="1" noTextEdit="1"/>
              </p:cNvSpPr>
              <p:nvPr>
                <p:ph idx="4294967295"/>
              </p:nvPr>
            </p:nvSpPr>
            <p:spPr>
              <a:xfrm>
                <a:off x="438912" y="1448943"/>
                <a:ext cx="8805672" cy="5143881"/>
              </a:xfrm>
              <a:blipFill>
                <a:blip r:embed="rId2"/>
                <a:stretch>
                  <a:fillRect t="-2463" r="-719" b="-739"/>
                </a:stretch>
              </a:blipFill>
            </p:spPr>
            <p:txBody>
              <a:bodyPr/>
              <a:lstStyle/>
              <a:p>
                <a:r>
                  <a:rPr lang="en-US">
                    <a:noFill/>
                  </a:rPr>
                  <a:t> </a:t>
                </a:r>
              </a:p>
            </p:txBody>
          </p:sp>
        </mc:Fallback>
      </mc:AlternateContent>
      <p:sp>
        <p:nvSpPr>
          <p:cNvPr id="4" name="Footer Placeholder 3"/>
          <p:cNvSpPr>
            <a:spLocks noGrp="1"/>
          </p:cNvSpPr>
          <p:nvPr>
            <p:ph type="ftr" sz="quarter" idx="12"/>
          </p:nvPr>
        </p:nvSpPr>
        <p:spPr/>
        <p:txBody>
          <a:bodyPr/>
          <a:lstStyle/>
          <a:p>
            <a:r>
              <a:rPr lang="en-US"/>
              <a:t>An Edwards AFB Practitioner's Guide</a:t>
            </a:r>
          </a:p>
        </p:txBody>
      </p:sp>
      <p:sp>
        <p:nvSpPr>
          <p:cNvPr id="5" name="Slide Number Placeholder 4"/>
          <p:cNvSpPr>
            <a:spLocks noGrp="1"/>
          </p:cNvSpPr>
          <p:nvPr>
            <p:ph type="sldNum" sz="quarter" idx="13"/>
          </p:nvPr>
        </p:nvSpPr>
        <p:spPr/>
        <p:txBody>
          <a:bodyPr/>
          <a:lstStyle/>
          <a:p>
            <a:r>
              <a:rPr lang="en-US" dirty="0"/>
              <a:t>4</a:t>
            </a:r>
          </a:p>
        </p:txBody>
      </p:sp>
      <p:grpSp>
        <p:nvGrpSpPr>
          <p:cNvPr id="8" name="Group 7"/>
          <p:cNvGrpSpPr/>
          <p:nvPr/>
        </p:nvGrpSpPr>
        <p:grpSpPr>
          <a:xfrm>
            <a:off x="9355506" y="1116820"/>
            <a:ext cx="2186686" cy="5247404"/>
            <a:chOff x="9666402" y="1345420"/>
            <a:chExt cx="2186686" cy="5247404"/>
          </a:xfrm>
        </p:grpSpPr>
        <p:graphicFrame>
          <p:nvGraphicFramePr>
            <p:cNvPr id="6" name="Chart 5"/>
            <p:cNvGraphicFramePr>
              <a:graphicFrameLocks/>
            </p:cNvGraphicFramePr>
            <p:nvPr/>
          </p:nvGraphicFramePr>
          <p:xfrm>
            <a:off x="9666402" y="1345420"/>
            <a:ext cx="2186686" cy="27445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nvGraphicFramePr>
          <p:xfrm>
            <a:off x="9820326" y="4101808"/>
            <a:ext cx="2032762" cy="2491016"/>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2474695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677E-F44C-4D78-98B9-4C7A7FE999D5}"/>
              </a:ext>
            </a:extLst>
          </p:cNvPr>
          <p:cNvSpPr>
            <a:spLocks noGrp="1"/>
          </p:cNvSpPr>
          <p:nvPr>
            <p:ph type="title" idx="4294967295"/>
          </p:nvPr>
        </p:nvSpPr>
        <p:spPr>
          <a:xfrm>
            <a:off x="0" y="149734"/>
            <a:ext cx="12192000" cy="657422"/>
          </a:xfrm>
        </p:spPr>
        <p:txBody>
          <a:bodyPr>
            <a:normAutofit fontScale="90000"/>
          </a:bodyPr>
          <a:lstStyle/>
          <a:p>
            <a:pPr algn="ctr"/>
            <a:r>
              <a:rPr lang="en-US" dirty="0"/>
              <a:t>One-Sample Proportion Testing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C12FAF-2ADB-46A3-A2C6-08FF36A5CC39}"/>
                  </a:ext>
                </a:extLst>
              </p:cNvPr>
              <p:cNvSpPr>
                <a:spLocks noGrp="1"/>
              </p:cNvSpPr>
              <p:nvPr>
                <p:ph idx="4294967295"/>
              </p:nvPr>
            </p:nvSpPr>
            <p:spPr>
              <a:xfrm>
                <a:off x="829056" y="1267324"/>
                <a:ext cx="10802112" cy="5755268"/>
              </a:xfrm>
            </p:spPr>
            <p:txBody>
              <a:bodyPr vert="horz" lIns="91440" tIns="45720" rIns="91440" bIns="45720" rtlCol="0" anchor="t">
                <a:normAutofit fontScale="92500" lnSpcReduction="20000"/>
              </a:bodyPr>
              <a:lstStyle/>
              <a:p>
                <a:r>
                  <a:rPr lang="en-US" sz="3200" dirty="0"/>
                  <a:t>The </a:t>
                </a:r>
                <a:r>
                  <a:rPr lang="en-US" sz="3200" b="1" u="sng" dirty="0"/>
                  <a:t>sample proportion </a:t>
                </a:r>
                <a14:m>
                  <m:oMath xmlns:m="http://schemas.openxmlformats.org/officeDocument/2006/math">
                    <m:d>
                      <m:dPr>
                        <m:ctrlPr>
                          <a:rPr lang="en-US" sz="3200" i="1" smtClean="0">
                            <a:latin typeface="Cambria Math" panose="02040503050406030204" pitchFamily="18" charset="0"/>
                          </a:rPr>
                        </m:ctrlPr>
                      </m:d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𝑝</m:t>
                            </m:r>
                          </m:e>
                        </m:acc>
                      </m:e>
                    </m:d>
                  </m:oMath>
                </a14:m>
                <a:r>
                  <a:rPr lang="en-US" sz="3200" dirty="0"/>
                  <a:t> is helpful, but it does not give us direct information on </a:t>
                </a:r>
                <a:r>
                  <a:rPr lang="en-US" sz="3200" i="1" dirty="0"/>
                  <a:t>how close</a:t>
                </a:r>
                <a:r>
                  <a:rPr lang="en-US" sz="3200" dirty="0"/>
                  <a:t> it is to the true population proportion </a:t>
                </a:r>
                <a14:m>
                  <m:oMath xmlns:m="http://schemas.openxmlformats.org/officeDocument/2006/math">
                    <m:d>
                      <m:dPr>
                        <m:ctrlPr>
                          <a:rPr lang="en-US" sz="3200" i="1" smtClean="0">
                            <a:latin typeface="Cambria Math" panose="02040503050406030204" pitchFamily="18" charset="0"/>
                          </a:rPr>
                        </m:ctrlPr>
                      </m:dPr>
                      <m:e>
                        <m:r>
                          <a:rPr lang="en-US" sz="3200" b="0" i="1" smtClean="0">
                            <a:latin typeface="Cambria Math" panose="02040503050406030204" pitchFamily="18" charset="0"/>
                          </a:rPr>
                          <m:t>𝑝</m:t>
                        </m:r>
                      </m:e>
                    </m:d>
                  </m:oMath>
                </a14:m>
                <a:r>
                  <a:rPr lang="en-US" sz="3200" dirty="0"/>
                  <a:t>. To help with this question, we use </a:t>
                </a:r>
                <a:r>
                  <a:rPr lang="en-US" sz="3200" u="sng" dirty="0"/>
                  <a:t>inferential statistics</a:t>
                </a:r>
                <a:r>
                  <a:rPr lang="en-US" sz="3200" dirty="0"/>
                  <a:t>.</a:t>
                </a:r>
              </a:p>
              <a:p>
                <a:endParaRPr lang="en-US" sz="1100" dirty="0"/>
              </a:p>
              <a:p>
                <a:r>
                  <a:rPr lang="en-US" sz="3200" b="1" dirty="0"/>
                  <a:t>Confidence intervals</a:t>
                </a:r>
                <a:r>
                  <a:rPr lang="en-US" sz="3200" dirty="0"/>
                  <a:t>: An inferential method used to identify a range of plausible values for </a:t>
                </a:r>
                <a14:m>
                  <m:oMath xmlns:m="http://schemas.openxmlformats.org/officeDocument/2006/math">
                    <m:r>
                      <a:rPr lang="en-US" sz="3200" b="0" i="1" smtClean="0">
                        <a:latin typeface="Cambria Math" panose="02040503050406030204" pitchFamily="18" charset="0"/>
                      </a:rPr>
                      <m:t>𝑝</m:t>
                    </m:r>
                  </m:oMath>
                </a14:m>
                <a:r>
                  <a:rPr lang="en-US" sz="3200" dirty="0">
                    <a:solidFill>
                      <a:srgbClr val="0000FF"/>
                    </a:solidFill>
                  </a:rPr>
                  <a:t>.</a:t>
                </a:r>
              </a:p>
              <a:p>
                <a:pPr marL="0" indent="0">
                  <a:buNone/>
                </a:pPr>
                <a:endParaRPr lang="en-US" sz="1100" dirty="0"/>
              </a:p>
              <a:p>
                <a:r>
                  <a:rPr lang="en-US" sz="3200" b="1" dirty="0"/>
                  <a:t>Question from Pharma:</a:t>
                </a:r>
              </a:p>
              <a:p>
                <a:pPr marL="457200" lvl="1" indent="0">
                  <a:buNone/>
                </a:pPr>
                <a:r>
                  <a:rPr lang="en-US" sz="2800" b="1" dirty="0">
                    <a:sym typeface="Wingdings" panose="05000000000000000000" pitchFamily="2" charset="2"/>
                  </a:rPr>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r>
                      <a:rPr lang="en-US" sz="2800" b="0" i="1" smtClean="0">
                        <a:latin typeface="Cambria Math" panose="02040503050406030204" pitchFamily="18" charset="0"/>
                      </a:rPr>
                      <m:t>=63/80</m:t>
                    </m:r>
                    <m:r>
                      <a:rPr lang="en-US" sz="2800" b="0" i="1" smtClean="0">
                        <a:latin typeface="Cambria Math" panose="02040503050406030204" pitchFamily="18" charset="0"/>
                        <a:ea typeface="Cambria Math" panose="02040503050406030204" pitchFamily="18" charset="0"/>
                      </a:rPr>
                      <m:t>≈0.79</m:t>
                    </m:r>
                  </m:oMath>
                </a14:m>
                <a:endParaRPr lang="en-US" sz="2800" b="1" dirty="0">
                  <a:sym typeface="Wingdings" panose="05000000000000000000" pitchFamily="2" charset="2"/>
                </a:endParaRPr>
              </a:p>
              <a:p>
                <a:pPr marL="457200" lvl="1" indent="0">
                  <a:buNone/>
                </a:pPr>
                <a:endParaRPr lang="en-US" sz="1200" b="1" dirty="0"/>
              </a:p>
              <a:p>
                <a:pPr lvl="1">
                  <a:buFont typeface="Wingdings" panose="05000000000000000000" pitchFamily="2" charset="2"/>
                  <a:buChar char="è"/>
                </a:pPr>
                <a:r>
                  <a:rPr lang="en-US" sz="3200" dirty="0"/>
                  <a:t> Confidence Interval for the true </a:t>
                </a:r>
                <a14:m>
                  <m:oMath xmlns:m="http://schemas.openxmlformats.org/officeDocument/2006/math">
                    <m:r>
                      <a:rPr lang="en-US" sz="3200">
                        <a:latin typeface="Cambria Math" panose="02040503050406030204" pitchFamily="18" charset="0"/>
                      </a:rPr>
                      <m:t>𝑝</m:t>
                    </m:r>
                  </m:oMath>
                </a14:m>
                <a:r>
                  <a:rPr lang="en-US" sz="3200" dirty="0"/>
                  <a:t> = (0.69 and 0.89).  </a:t>
                </a:r>
              </a:p>
              <a:p>
                <a:pPr lvl="1">
                  <a:buFont typeface="Wingdings" panose="05000000000000000000" pitchFamily="2" charset="2"/>
                  <a:buChar char="è"/>
                </a:pPr>
                <a:endParaRPr lang="en-US" sz="1200" dirty="0"/>
              </a:p>
              <a:p>
                <a:pPr lvl="1">
                  <a:buFont typeface="Wingdings" panose="05000000000000000000" pitchFamily="2" charset="2"/>
                  <a:buChar char="è"/>
                </a:pPr>
                <a:r>
                  <a:rPr lang="en-US" sz="3200" dirty="0"/>
                  <a:t> Inferential Solution: The previous treatment had a success of 0.62, which is lower than lower bound of the confidence interval of 0.69.  Therefore, we can conclude that the new treatment is more effective than the old treatment.</a:t>
                </a:r>
              </a:p>
            </p:txBody>
          </p:sp>
        </mc:Choice>
        <mc:Fallback>
          <p:sp>
            <p:nvSpPr>
              <p:cNvPr id="3" name="Content Placeholder 2">
                <a:extLst>
                  <a:ext uri="{FF2B5EF4-FFF2-40B4-BE49-F238E27FC236}">
                    <a16:creationId xmlns:a16="http://schemas.microsoft.com/office/drawing/2014/main" id="{8DC12FAF-2ADB-46A3-A2C6-08FF36A5CC39}"/>
                  </a:ext>
                </a:extLst>
              </p:cNvPr>
              <p:cNvSpPr>
                <a:spLocks noGrp="1" noRot="1" noChangeAspect="1" noMove="1" noResize="1" noEditPoints="1" noAdjustHandles="1" noChangeArrowheads="1" noChangeShapeType="1" noTextEdit="1"/>
              </p:cNvSpPr>
              <p:nvPr>
                <p:ph idx="4294967295"/>
              </p:nvPr>
            </p:nvSpPr>
            <p:spPr>
              <a:xfrm>
                <a:off x="829056" y="1267324"/>
                <a:ext cx="10802112" cy="5755268"/>
              </a:xfrm>
              <a:blipFill>
                <a:blip r:embed="rId2"/>
                <a:stretch>
                  <a:fillRect l="-1175" t="-3304" r="-1058"/>
                </a:stretch>
              </a:blipFill>
            </p:spPr>
            <p:txBody>
              <a:bodyPr/>
              <a:lstStyle/>
              <a:p>
                <a:r>
                  <a:rPr lang="en-US">
                    <a:noFill/>
                  </a:rPr>
                  <a:t> </a:t>
                </a:r>
              </a:p>
            </p:txBody>
          </p:sp>
        </mc:Fallback>
      </mc:AlternateContent>
      <p:sp>
        <p:nvSpPr>
          <p:cNvPr id="4" name="Footer Placeholder 3"/>
          <p:cNvSpPr>
            <a:spLocks noGrp="1"/>
          </p:cNvSpPr>
          <p:nvPr>
            <p:ph type="ftr" sz="quarter" idx="12"/>
          </p:nvPr>
        </p:nvSpPr>
        <p:spPr/>
        <p:txBody>
          <a:bodyPr/>
          <a:lstStyle/>
          <a:p>
            <a:r>
              <a:rPr lang="en-US"/>
              <a:t>An Edwards AFB Practitioner's Guide</a:t>
            </a:r>
          </a:p>
        </p:txBody>
      </p:sp>
      <p:sp>
        <p:nvSpPr>
          <p:cNvPr id="5" name="Slide Number Placeholder 4"/>
          <p:cNvSpPr>
            <a:spLocks noGrp="1"/>
          </p:cNvSpPr>
          <p:nvPr>
            <p:ph type="sldNum" sz="quarter" idx="13"/>
          </p:nvPr>
        </p:nvSpPr>
        <p:spPr/>
        <p:txBody>
          <a:bodyPr/>
          <a:lstStyle/>
          <a:p>
            <a:r>
              <a:rPr lang="en-US" dirty="0"/>
              <a:t>5</a:t>
            </a:r>
          </a:p>
        </p:txBody>
      </p:sp>
    </p:spTree>
    <p:extLst>
      <p:ext uri="{BB962C8B-B14F-4D97-AF65-F5344CB8AC3E}">
        <p14:creationId xmlns:p14="http://schemas.microsoft.com/office/powerpoint/2010/main" val="243851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677E-F44C-4D78-98B9-4C7A7FE999D5}"/>
              </a:ext>
            </a:extLst>
          </p:cNvPr>
          <p:cNvSpPr>
            <a:spLocks noGrp="1"/>
          </p:cNvSpPr>
          <p:nvPr>
            <p:ph type="title" idx="4294967295"/>
          </p:nvPr>
        </p:nvSpPr>
        <p:spPr>
          <a:xfrm>
            <a:off x="0" y="149734"/>
            <a:ext cx="12192000" cy="657422"/>
          </a:xfrm>
        </p:spPr>
        <p:txBody>
          <a:bodyPr>
            <a:normAutofit fontScale="90000"/>
          </a:bodyPr>
          <a:lstStyle/>
          <a:p>
            <a:pPr algn="ctr"/>
            <a:r>
              <a:rPr lang="en-US" dirty="0"/>
              <a:t>Air Force Example: Threat Identification Test</a:t>
            </a:r>
          </a:p>
        </p:txBody>
      </p:sp>
      <p:sp>
        <p:nvSpPr>
          <p:cNvPr id="4" name="Footer Placeholder 3"/>
          <p:cNvSpPr>
            <a:spLocks noGrp="1"/>
          </p:cNvSpPr>
          <p:nvPr>
            <p:ph type="ftr" sz="quarter" idx="12"/>
          </p:nvPr>
        </p:nvSpPr>
        <p:spPr/>
        <p:txBody>
          <a:bodyPr/>
          <a:lstStyle/>
          <a:p>
            <a:r>
              <a:rPr lang="en-US"/>
              <a:t>An Edwards AFB Practitioner's Guide</a:t>
            </a:r>
          </a:p>
        </p:txBody>
      </p:sp>
      <p:sp>
        <p:nvSpPr>
          <p:cNvPr id="5" name="Slide Number Placeholder 4"/>
          <p:cNvSpPr>
            <a:spLocks noGrp="1"/>
          </p:cNvSpPr>
          <p:nvPr>
            <p:ph type="sldNum" sz="quarter" idx="13"/>
          </p:nvPr>
        </p:nvSpPr>
        <p:spPr/>
        <p:txBody>
          <a:bodyPr/>
          <a:lstStyle/>
          <a:p>
            <a:r>
              <a:rPr lang="en-US" dirty="0"/>
              <a:t>6</a:t>
            </a:r>
          </a:p>
        </p:txBody>
      </p:sp>
      <p:grpSp>
        <p:nvGrpSpPr>
          <p:cNvPr id="8" name="Group 7">
            <a:extLst>
              <a:ext uri="{FF2B5EF4-FFF2-40B4-BE49-F238E27FC236}">
                <a16:creationId xmlns:a16="http://schemas.microsoft.com/office/drawing/2014/main" id="{AD6EDCA5-A7B2-4448-BE14-A52A53628B9D}"/>
              </a:ext>
            </a:extLst>
          </p:cNvPr>
          <p:cNvGrpSpPr/>
          <p:nvPr/>
        </p:nvGrpSpPr>
        <p:grpSpPr>
          <a:xfrm>
            <a:off x="1149778" y="1425551"/>
            <a:ext cx="9669148" cy="2630922"/>
            <a:chOff x="609599" y="838199"/>
            <a:chExt cx="7696201" cy="3777049"/>
          </a:xfrm>
        </p:grpSpPr>
        <p:pic>
          <p:nvPicPr>
            <p:cNvPr id="9" name="Picture 2">
              <a:extLst>
                <a:ext uri="{FF2B5EF4-FFF2-40B4-BE49-F238E27FC236}">
                  <a16:creationId xmlns:a16="http://schemas.microsoft.com/office/drawing/2014/main" id="{FB4F1B4D-70C3-F643-9229-4C77625DB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838199"/>
              <a:ext cx="3777049" cy="3777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D9A604DC-D7AA-094D-898D-D6F6E8C21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751" y="838199"/>
              <a:ext cx="3777049" cy="3777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Rectangle 2"/>
          <p:cNvSpPr/>
          <p:nvPr/>
        </p:nvSpPr>
        <p:spPr>
          <a:xfrm>
            <a:off x="687324" y="4261401"/>
            <a:ext cx="10817352" cy="1815882"/>
          </a:xfrm>
          <a:prstGeom prst="rect">
            <a:avLst/>
          </a:prstGeom>
        </p:spPr>
        <p:txBody>
          <a:bodyPr wrap="square">
            <a:spAutoFit/>
          </a:bodyPr>
          <a:lstStyle/>
          <a:p>
            <a:pPr marL="342900" indent="-342900">
              <a:buFont typeface="Arial" pitchFamily="34" charset="0"/>
              <a:buChar char="•"/>
            </a:pPr>
            <a:r>
              <a:rPr lang="en-US" sz="2800" dirty="0"/>
              <a:t>Jet engine signature can be used to identify friendly and enemy aircraft</a:t>
            </a:r>
          </a:p>
          <a:p>
            <a:pPr marL="342900" indent="-342900">
              <a:buFont typeface="Arial" pitchFamily="34" charset="0"/>
              <a:buChar char="•"/>
            </a:pPr>
            <a:r>
              <a:rPr lang="en-US" sz="2800" dirty="0"/>
              <a:t>A notional EW system is required to identify threats</a:t>
            </a:r>
            <a:r>
              <a:rPr lang="en-US" sz="2800" dirty="0">
                <a:solidFill>
                  <a:srgbClr val="FF0000"/>
                </a:solidFill>
              </a:rPr>
              <a:t> </a:t>
            </a:r>
            <a:r>
              <a:rPr lang="en-US" sz="2800" dirty="0"/>
              <a:t>within 30 seconds</a:t>
            </a:r>
          </a:p>
          <a:p>
            <a:pPr marL="342900" indent="-342900">
              <a:buFont typeface="Arial" pitchFamily="34" charset="0"/>
              <a:buChar char="•"/>
            </a:pPr>
            <a:r>
              <a:rPr lang="en-US" sz="2800" dirty="0"/>
              <a:t>Threat identification system should have a 90% success rate to meet the required system specification.</a:t>
            </a:r>
          </a:p>
        </p:txBody>
      </p:sp>
    </p:spTree>
    <p:extLst>
      <p:ext uri="{BB962C8B-B14F-4D97-AF65-F5344CB8AC3E}">
        <p14:creationId xmlns:p14="http://schemas.microsoft.com/office/powerpoint/2010/main" val="405051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677E-F44C-4D78-98B9-4C7A7FE999D5}"/>
              </a:ext>
            </a:extLst>
          </p:cNvPr>
          <p:cNvSpPr>
            <a:spLocks noGrp="1"/>
          </p:cNvSpPr>
          <p:nvPr>
            <p:ph type="title" idx="4294967295"/>
          </p:nvPr>
        </p:nvSpPr>
        <p:spPr>
          <a:xfrm>
            <a:off x="0" y="149734"/>
            <a:ext cx="12192000" cy="657422"/>
          </a:xfrm>
        </p:spPr>
        <p:txBody>
          <a:bodyPr>
            <a:normAutofit fontScale="90000"/>
          </a:bodyPr>
          <a:lstStyle/>
          <a:p>
            <a:pPr algn="ctr"/>
            <a:r>
              <a:rPr lang="en-US" dirty="0"/>
              <a:t>Example 1: Threat Identification Test</a:t>
            </a:r>
          </a:p>
        </p:txBody>
      </p:sp>
      <p:sp>
        <p:nvSpPr>
          <p:cNvPr id="4" name="Footer Placeholder 3"/>
          <p:cNvSpPr>
            <a:spLocks noGrp="1"/>
          </p:cNvSpPr>
          <p:nvPr>
            <p:ph type="ftr" sz="quarter" idx="12"/>
          </p:nvPr>
        </p:nvSpPr>
        <p:spPr/>
        <p:txBody>
          <a:bodyPr/>
          <a:lstStyle/>
          <a:p>
            <a:r>
              <a:rPr lang="en-US"/>
              <a:t>An Edwards AFB Practitioner's Guide</a:t>
            </a:r>
          </a:p>
        </p:txBody>
      </p:sp>
      <p:sp>
        <p:nvSpPr>
          <p:cNvPr id="5" name="Slide Number Placeholder 4"/>
          <p:cNvSpPr>
            <a:spLocks noGrp="1"/>
          </p:cNvSpPr>
          <p:nvPr>
            <p:ph type="sldNum" sz="quarter" idx="13"/>
          </p:nvPr>
        </p:nvSpPr>
        <p:spPr/>
        <p:txBody>
          <a:bodyPr/>
          <a:lstStyle/>
          <a:p>
            <a:r>
              <a:rPr lang="en-US" dirty="0"/>
              <a:t>7</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228063-85F5-8F40-8426-D10E80C51235}"/>
                  </a:ext>
                </a:extLst>
              </p:cNvPr>
              <p:cNvSpPr txBox="1">
                <a:spLocks/>
              </p:cNvSpPr>
              <p:nvPr/>
            </p:nvSpPr>
            <p:spPr>
              <a:xfrm>
                <a:off x="896112" y="1210357"/>
                <a:ext cx="10405872" cy="140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Spec: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=0.90</m:t>
                    </m:r>
                  </m:oMath>
                </a14:m>
                <a:endParaRPr lang="en-US" dirty="0"/>
              </a:p>
              <a:p>
                <a:r>
                  <a:rPr lang="en-US" dirty="0"/>
                  <a:t>The data are collected as “Yes” or “No” (Yes = 1 and No = 0)</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m:t>
                        </m:r>
                      </m:num>
                      <m:den>
                        <m:r>
                          <a:rPr lang="en-US" b="0" i="1" smtClean="0">
                            <a:latin typeface="Cambria Math" panose="02040503050406030204" pitchFamily="18" charset="0"/>
                          </a:rPr>
                          <m:t>86</m:t>
                        </m:r>
                      </m:den>
                    </m:f>
                    <m:r>
                      <a:rPr lang="en-US" b="0" i="1" smtClean="0">
                        <a:latin typeface="Cambria Math" panose="02040503050406030204" pitchFamily="18" charset="0"/>
                        <a:ea typeface="Cambria Math" panose="02040503050406030204" pitchFamily="18" charset="0"/>
                      </a:rPr>
                      <m:t>≈0.814</m:t>
                    </m:r>
                  </m:oMath>
                </a14:m>
                <a:endParaRPr lang="en-US" b="0" dirty="0">
                  <a:ea typeface="Cambria Math" panose="02040503050406030204" pitchFamily="18" charset="0"/>
                </a:endParaRPr>
              </a:p>
              <a:p>
                <a:r>
                  <a:rPr lang="en-US" dirty="0">
                    <a:ea typeface="Cambria Math" panose="02040503050406030204" pitchFamily="18" charset="0"/>
                  </a:rPr>
                  <a:t>Does the System meet </a:t>
                </a:r>
              </a:p>
              <a:p>
                <a:pPr marL="0" indent="0">
                  <a:buNone/>
                </a:pPr>
                <a:r>
                  <a:rPr lang="en-US" dirty="0">
                    <a:ea typeface="Cambria Math" panose="02040503050406030204" pitchFamily="18" charset="0"/>
                  </a:rPr>
                  <a:t>   Spec?</a:t>
                </a:r>
              </a:p>
              <a:p>
                <a:r>
                  <a:rPr lang="en-US" b="0" dirty="0">
                    <a:ea typeface="Cambria Math" panose="02040503050406030204" pitchFamily="18" charset="0"/>
                  </a:rPr>
                  <a:t>Inferential Statistics</a:t>
                </a:r>
              </a:p>
              <a:p>
                <a:pPr marL="0" indent="0">
                  <a:buNone/>
                </a:pPr>
                <a:r>
                  <a:rPr lang="en-US" dirty="0">
                    <a:ea typeface="Cambria Math" panose="02040503050406030204" pitchFamily="18" charset="0"/>
                  </a:rPr>
                  <a:t>   are needed to develop </a:t>
                </a:r>
              </a:p>
              <a:p>
                <a:pPr marL="0" indent="0">
                  <a:buNone/>
                </a:pPr>
                <a:r>
                  <a:rPr lang="en-US" b="0" dirty="0">
                    <a:ea typeface="Cambria Math" panose="02040503050406030204" pitchFamily="18" charset="0"/>
                  </a:rPr>
                  <a:t>   a confidence interval</a:t>
                </a:r>
              </a:p>
              <a:p>
                <a:pPr marL="0" indent="0">
                  <a:buNone/>
                </a:pPr>
                <a:r>
                  <a:rPr lang="en-US" dirty="0">
                    <a:ea typeface="Cambria Math" panose="02040503050406030204" pitchFamily="18" charset="0"/>
                  </a:rPr>
                  <a:t>   for the possible values </a:t>
                </a:r>
              </a:p>
              <a:p>
                <a:pPr marL="0" indent="0">
                  <a:buNone/>
                </a:pPr>
                <a:r>
                  <a:rPr lang="en-US" b="0" dirty="0">
                    <a:ea typeface="Cambria Math" panose="02040503050406030204" pitchFamily="18" charset="0"/>
                  </a:rPr>
                  <a:t>   of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oMath>
                </a14:m>
                <a:r>
                  <a:rPr lang="en-US" b="0" dirty="0">
                    <a:ea typeface="Cambria Math" panose="02040503050406030204" pitchFamily="18" charset="0"/>
                  </a:rPr>
                  <a:t>.</a:t>
                </a:r>
              </a:p>
              <a:p>
                <a:endParaRPr lang="en-US" dirty="0"/>
              </a:p>
              <a:p>
                <a:endParaRPr lang="en-US" dirty="0"/>
              </a:p>
            </p:txBody>
          </p:sp>
        </mc:Choice>
        <mc:Fallback xmlns="">
          <p:sp>
            <p:nvSpPr>
              <p:cNvPr id="6" name="Content Placeholder 2">
                <a:extLst>
                  <a:ext uri="{FF2B5EF4-FFF2-40B4-BE49-F238E27FC236}">
                    <a16:creationId xmlns:a16="http://schemas.microsoft.com/office/drawing/2014/main" id="{51228063-85F5-8F40-8426-D10E80C51235}"/>
                  </a:ext>
                </a:extLst>
              </p:cNvPr>
              <p:cNvSpPr txBox="1">
                <a:spLocks noRot="1" noChangeAspect="1" noMove="1" noResize="1" noEditPoints="1" noAdjustHandles="1" noChangeArrowheads="1" noChangeShapeType="1" noTextEdit="1"/>
              </p:cNvSpPr>
              <p:nvPr/>
            </p:nvSpPr>
            <p:spPr>
              <a:xfrm>
                <a:off x="896112" y="1210357"/>
                <a:ext cx="10405872" cy="1405177"/>
              </a:xfrm>
              <a:prstGeom prst="rect">
                <a:avLst/>
              </a:prstGeom>
              <a:blipFill>
                <a:blip r:embed="rId2"/>
                <a:stretch>
                  <a:fillRect l="-1054" t="-7391" b="-28608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C9579659-6258-7B42-9C24-5FBAF8BB7FF4}"/>
              </a:ext>
            </a:extLst>
          </p:cNvPr>
          <p:cNvGrpSpPr/>
          <p:nvPr/>
        </p:nvGrpSpPr>
        <p:grpSpPr>
          <a:xfrm>
            <a:off x="4827208" y="2558571"/>
            <a:ext cx="3716624" cy="2883497"/>
            <a:chOff x="2148063" y="2802324"/>
            <a:chExt cx="3621163" cy="3082152"/>
          </a:xfrm>
        </p:grpSpPr>
        <p:grpSp>
          <p:nvGrpSpPr>
            <p:cNvPr id="8" name="Group 7">
              <a:extLst>
                <a:ext uri="{FF2B5EF4-FFF2-40B4-BE49-F238E27FC236}">
                  <a16:creationId xmlns:a16="http://schemas.microsoft.com/office/drawing/2014/main" id="{2D5040F1-786D-6248-AADE-91CC0D680D14}"/>
                </a:ext>
              </a:extLst>
            </p:cNvPr>
            <p:cNvGrpSpPr/>
            <p:nvPr/>
          </p:nvGrpSpPr>
          <p:grpSpPr>
            <a:xfrm>
              <a:off x="2148063" y="2802324"/>
              <a:ext cx="3086745" cy="3082152"/>
              <a:chOff x="4000904" y="2842656"/>
              <a:chExt cx="3086745" cy="3082152"/>
            </a:xfrm>
          </p:grpSpPr>
          <p:pic>
            <p:nvPicPr>
              <p:cNvPr id="10" name="Picture 3">
                <a:extLst>
                  <a:ext uri="{FF2B5EF4-FFF2-40B4-BE49-F238E27FC236}">
                    <a16:creationId xmlns:a16="http://schemas.microsoft.com/office/drawing/2014/main" id="{5D3FB759-9ED4-4B42-950C-0CC6B9F92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904" y="2842656"/>
                <a:ext cx="3086745" cy="308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B568D8-AEBA-3D4D-AE05-B4AAECB70EF4}"/>
                      </a:ext>
                    </a:extLst>
                  </p:cNvPr>
                  <p:cNvSpPr/>
                  <p:nvPr/>
                </p:nvSpPr>
                <p:spPr>
                  <a:xfrm>
                    <a:off x="5455920" y="3429000"/>
                    <a:ext cx="1508454" cy="410262"/>
                  </a:xfrm>
                  <a:prstGeom prst="rect">
                    <a:avLst/>
                  </a:prstGeom>
                  <a:solidFill>
                    <a:schemeClr val="bg1"/>
                  </a:solidFill>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solidFill>
                                <a:srgbClr val="FF0000"/>
                              </a:solidFill>
                              <a:latin typeface="Cambria Math"/>
                              <a:ea typeface="Cambria Math"/>
                            </a:rPr>
                            <m:t>𝑆𝑝𝑒𝑐</m:t>
                          </m:r>
                          <m:r>
                            <a:rPr lang="en-US" sz="2400" i="1" dirty="0">
                              <a:solidFill>
                                <a:srgbClr val="FF0000"/>
                              </a:solidFill>
                              <a:latin typeface="Cambria Math"/>
                              <a:ea typeface="Cambria Math"/>
                            </a:rPr>
                            <m:t>=30</m:t>
                          </m:r>
                        </m:oMath>
                      </m:oMathPara>
                    </a14:m>
                    <a:endParaRPr lang="en-US" sz="2400"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455920" y="3429000"/>
                    <a:ext cx="1508454" cy="410262"/>
                  </a:xfrm>
                  <a:prstGeom prst="rect">
                    <a:avLst/>
                  </a:prstGeom>
                  <a:blipFill>
                    <a:blip r:embed="rId4"/>
                    <a:stretch>
                      <a:fillRect b="-15385"/>
                    </a:stretch>
                  </a:blipFill>
                  <a:ln>
                    <a:solidFill>
                      <a:srgbClr val="FF0000"/>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AEC538-B885-5C49-AF45-4B3F2380BAAD}"/>
                    </a:ext>
                  </a:extLst>
                </p:cNvPr>
                <p:cNvSpPr txBox="1"/>
                <p:nvPr/>
              </p:nvSpPr>
              <p:spPr>
                <a:xfrm>
                  <a:off x="3068660" y="4137045"/>
                  <a:ext cx="2700566" cy="8141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𝑅𝑒𝑠𝑝𝑜𝑛𝑠𝑒</m:t>
                        </m:r>
                        <m:r>
                          <a:rPr lang="en-US" sz="2400" i="1" dirty="0">
                            <a:latin typeface="Cambria Math"/>
                            <a:ea typeface="Cambria Math"/>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a:rPr>
                                    <m:t>𝑌</m:t>
                                  </m:r>
                                  <m:r>
                                    <a:rPr lang="en-US" sz="2400" i="1">
                                      <a:latin typeface="Cambria Math"/>
                                    </a:rPr>
                                    <m:t>𝑒𝑠</m:t>
                                  </m:r>
                                </m:e>
                              </m:mr>
                              <m:mr>
                                <m:e>
                                  <m:r>
                                    <a:rPr lang="en-US" sz="2400" i="1">
                                      <a:latin typeface="Cambria Math"/>
                                    </a:rPr>
                                    <m:t>𝑁𝑜</m:t>
                                  </m:r>
                                </m:e>
                              </m:mr>
                            </m:m>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68660" y="4137045"/>
                  <a:ext cx="2700566" cy="814142"/>
                </a:xfrm>
                <a:prstGeom prst="rect">
                  <a:avLst/>
                </a:prstGeom>
                <a:blipFill>
                  <a:blip r:embed="rId5"/>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7F00EB45-5EBC-5640-B952-4732DF5751B1}"/>
              </a:ext>
            </a:extLst>
          </p:cNvPr>
          <p:cNvGrpSpPr/>
          <p:nvPr/>
        </p:nvGrpSpPr>
        <p:grpSpPr>
          <a:xfrm>
            <a:off x="8641958" y="2222393"/>
            <a:ext cx="2381946" cy="3952351"/>
            <a:chOff x="4343401" y="1881973"/>
            <a:chExt cx="2743199" cy="4561952"/>
          </a:xfrm>
        </p:grpSpPr>
        <p:pic>
          <p:nvPicPr>
            <p:cNvPr id="13" name="Picture 2">
              <a:extLst>
                <a:ext uri="{FF2B5EF4-FFF2-40B4-BE49-F238E27FC236}">
                  <a16:creationId xmlns:a16="http://schemas.microsoft.com/office/drawing/2014/main" id="{96B592A4-A168-1A41-AAE0-B94216CD85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1" y="2219848"/>
              <a:ext cx="2484888" cy="38862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val 13">
              <a:extLst>
                <a:ext uri="{FF2B5EF4-FFF2-40B4-BE49-F238E27FC236}">
                  <a16:creationId xmlns:a16="http://schemas.microsoft.com/office/drawing/2014/main" id="{5C68D5F3-D1A9-C54D-B00B-EE2655CB817A}"/>
                </a:ext>
              </a:extLst>
            </p:cNvPr>
            <p:cNvSpPr/>
            <p:nvPr/>
          </p:nvSpPr>
          <p:spPr>
            <a:xfrm>
              <a:off x="5562600" y="1881973"/>
              <a:ext cx="1524000" cy="45619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grpSp>
    </p:spTree>
    <p:extLst>
      <p:ext uri="{BB962C8B-B14F-4D97-AF65-F5344CB8AC3E}">
        <p14:creationId xmlns:p14="http://schemas.microsoft.com/office/powerpoint/2010/main" val="56185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677E-F44C-4D78-98B9-4C7A7FE999D5}"/>
              </a:ext>
            </a:extLst>
          </p:cNvPr>
          <p:cNvSpPr>
            <a:spLocks noGrp="1"/>
          </p:cNvSpPr>
          <p:nvPr>
            <p:ph type="title" idx="4294967295"/>
          </p:nvPr>
        </p:nvSpPr>
        <p:spPr>
          <a:xfrm>
            <a:off x="0" y="149734"/>
            <a:ext cx="12192000" cy="657422"/>
          </a:xfrm>
        </p:spPr>
        <p:txBody>
          <a:bodyPr>
            <a:normAutofit fontScale="90000"/>
          </a:bodyPr>
          <a:lstStyle/>
          <a:p>
            <a:pPr algn="ctr"/>
            <a:r>
              <a:rPr lang="en-US" dirty="0"/>
              <a:t>Confidence Intervals Overview</a:t>
            </a:r>
          </a:p>
        </p:txBody>
      </p:sp>
      <p:sp>
        <p:nvSpPr>
          <p:cNvPr id="4" name="Footer Placeholder 3"/>
          <p:cNvSpPr>
            <a:spLocks noGrp="1"/>
          </p:cNvSpPr>
          <p:nvPr>
            <p:ph type="ftr" sz="quarter" idx="12"/>
          </p:nvPr>
        </p:nvSpPr>
        <p:spPr/>
        <p:txBody>
          <a:bodyPr/>
          <a:lstStyle/>
          <a:p>
            <a:r>
              <a:rPr lang="en-US"/>
              <a:t>An Edwards AFB Practitioner's Guide</a:t>
            </a:r>
          </a:p>
        </p:txBody>
      </p:sp>
      <p:sp>
        <p:nvSpPr>
          <p:cNvPr id="5" name="Slide Number Placeholder 4"/>
          <p:cNvSpPr>
            <a:spLocks noGrp="1"/>
          </p:cNvSpPr>
          <p:nvPr>
            <p:ph type="sldNum" sz="quarter" idx="13"/>
          </p:nvPr>
        </p:nvSpPr>
        <p:spPr/>
        <p:txBody>
          <a:bodyPr/>
          <a:lstStyle/>
          <a:p>
            <a:r>
              <a:rPr lang="en-US" dirty="0"/>
              <a:t>10</a:t>
            </a:r>
          </a:p>
        </p:txBody>
      </p:sp>
      <p:pic>
        <p:nvPicPr>
          <p:cNvPr id="6" name="Content Placeholder 5" descr="Text&#10;&#10;Description automatically generated">
            <a:extLst>
              <a:ext uri="{FF2B5EF4-FFF2-40B4-BE49-F238E27FC236}">
                <a16:creationId xmlns:a16="http://schemas.microsoft.com/office/drawing/2014/main" id="{AFE9EAD8-AD36-D845-9AB0-81A79C36C64C}"/>
              </a:ext>
            </a:extLst>
          </p:cNvPr>
          <p:cNvPicPr>
            <a:picLocks noGrp="1" noChangeAspect="1"/>
          </p:cNvPicPr>
          <p:nvPr>
            <p:ph idx="4294967295"/>
          </p:nvPr>
        </p:nvPicPr>
        <p:blipFill>
          <a:blip r:embed="rId2"/>
          <a:stretch>
            <a:fillRect/>
          </a:stretch>
        </p:blipFill>
        <p:spPr>
          <a:xfrm>
            <a:off x="490905" y="1870993"/>
            <a:ext cx="11210190" cy="4215031"/>
          </a:xfrm>
          <a:prstGeom prst="rect">
            <a:avLst/>
          </a:prstGeom>
        </p:spPr>
      </p:pic>
      <p:sp>
        <p:nvSpPr>
          <p:cNvPr id="3" name="Rectangle 2"/>
          <p:cNvSpPr/>
          <p:nvPr/>
        </p:nvSpPr>
        <p:spPr>
          <a:xfrm>
            <a:off x="0" y="1149058"/>
            <a:ext cx="11201400" cy="584775"/>
          </a:xfrm>
          <a:prstGeom prst="rect">
            <a:avLst/>
          </a:prstGeom>
        </p:spPr>
        <p:txBody>
          <a:bodyPr wrap="none">
            <a:spAutoFit/>
          </a:bodyPr>
          <a:lstStyle/>
          <a:p>
            <a:pPr lvl="1"/>
            <a:r>
              <a:rPr lang="en-US" sz="3200" dirty="0">
                <a:cs typeface="Calibri" panose="020F0502020204030204"/>
              </a:rPr>
              <a:t>Reference: Montgomery et al, Engineering Statistics, 5</a:t>
            </a:r>
            <a:r>
              <a:rPr lang="en-US" sz="3200" baseline="30000" dirty="0">
                <a:cs typeface="Calibri" panose="020F0502020204030204"/>
              </a:rPr>
              <a:t>th</a:t>
            </a:r>
            <a:r>
              <a:rPr lang="en-US" sz="3200" dirty="0">
                <a:cs typeface="Calibri" panose="020F0502020204030204"/>
              </a:rPr>
              <a:t> edition</a:t>
            </a:r>
          </a:p>
        </p:txBody>
      </p:sp>
    </p:spTree>
    <p:extLst>
      <p:ext uri="{BB962C8B-B14F-4D97-AF65-F5344CB8AC3E}">
        <p14:creationId xmlns:p14="http://schemas.microsoft.com/office/powerpoint/2010/main" val="1643749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BE654D1DFEBF498B321794B00DCADE" ma:contentTypeVersion="4" ma:contentTypeDescription="Create a new document." ma:contentTypeScope="" ma:versionID="8149af251d300e6635a416e25363ad40">
  <xsd:schema xmlns:xsd="http://www.w3.org/2001/XMLSchema" xmlns:xs="http://www.w3.org/2001/XMLSchema" xmlns:p="http://schemas.microsoft.com/office/2006/metadata/properties" xmlns:ns2="ed86eb0e-1de7-4e64-b45a-5b6eade34389" xmlns:ns3="2dd79e05-02cc-4e17-8194-922ea59e143b" targetNamespace="http://schemas.microsoft.com/office/2006/metadata/properties" ma:root="true" ma:fieldsID="6237f9e4ed6fa4a4a9eb21997c980b82" ns2:_="" ns3:_="">
    <xsd:import namespace="ed86eb0e-1de7-4e64-b45a-5b6eade34389"/>
    <xsd:import namespace="2dd79e05-02cc-4e17-8194-922ea59e143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86eb0e-1de7-4e64-b45a-5b6eade343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d79e05-02cc-4e17-8194-922ea59e143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5BE7BB-A0C3-48FE-916E-79DBD1C6FA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86eb0e-1de7-4e64-b45a-5b6eade34389"/>
    <ds:schemaRef ds:uri="2dd79e05-02cc-4e17-8194-922ea59e14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F9D96A-289E-4D10-A24F-AFCBD7702976}">
  <ds:schemaRefs>
    <ds:schemaRef ds:uri="http://schemas.microsoft.com/sharepoint/v3/contenttype/forms"/>
  </ds:schemaRefs>
</ds:datastoreItem>
</file>

<file path=customXml/itemProps3.xml><?xml version="1.0" encoding="utf-8"?>
<ds:datastoreItem xmlns:ds="http://schemas.openxmlformats.org/officeDocument/2006/customXml" ds:itemID="{185FA2CA-3C3C-44D2-915A-2E6A7AB79099}">
  <ds:schemaRefs>
    <ds:schemaRef ds:uri="http://purl.org/dc/elements/1.1/"/>
    <ds:schemaRef ds:uri="http://schemas.microsoft.com/office/2006/metadata/properties"/>
    <ds:schemaRef ds:uri="http://purl.org/dc/terms/"/>
    <ds:schemaRef ds:uri="bef33d98-e966-4234-91c1-30550bd3f718"/>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2556</TotalTime>
  <Words>1936</Words>
  <Application>Microsoft Macintosh PowerPoint</Application>
  <PresentationFormat>Widescreen</PresentationFormat>
  <Paragraphs>238</Paragraphs>
  <Slides>25</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Calibri Light</vt:lpstr>
      <vt:lpstr>Cambria Math</vt:lpstr>
      <vt:lpstr>Corbel</vt:lpstr>
      <vt:lpstr>Wingdings</vt:lpstr>
      <vt:lpstr>Wingdings 2</vt:lpstr>
      <vt:lpstr>Office Theme</vt:lpstr>
      <vt:lpstr>Frame</vt:lpstr>
      <vt:lpstr>Statistics Flight Education Series</vt:lpstr>
      <vt:lpstr>PowerPoint Presentation</vt:lpstr>
      <vt:lpstr>Presentation Overview</vt:lpstr>
      <vt:lpstr>One-Sample Proportion Testing</vt:lpstr>
      <vt:lpstr>One-Sample Proportion Testing</vt:lpstr>
      <vt:lpstr>One-Sample Proportion Testing</vt:lpstr>
      <vt:lpstr>Air Force Example: Threat Identification Test</vt:lpstr>
      <vt:lpstr>Example 1: Threat Identification Test</vt:lpstr>
      <vt:lpstr>Confidence Intervals Overview</vt:lpstr>
      <vt:lpstr>Confidence Interval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Internship Report</vt:lpstr>
      <vt:lpstr>What Did I Learn</vt:lpstr>
      <vt:lpstr>What Could Have been Better?</vt:lpstr>
      <vt:lpstr>What I hope to do now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Introduction to Auto Correlation</dc:title>
  <dc:creator>James Brownlow</dc:creator>
  <cp:lastModifiedBy>Hanson, Asher</cp:lastModifiedBy>
  <cp:revision>46</cp:revision>
  <dcterms:created xsi:type="dcterms:W3CDTF">2021-02-17T22:18:49Z</dcterms:created>
  <dcterms:modified xsi:type="dcterms:W3CDTF">2021-07-29T17:16:44Z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0x01010099BE654D1DFEBF498B321794B00DCADE</vt:lpwstr>
  </property>
</Properties>
</file>